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4029" r:id="rId2"/>
  </p:sldMasterIdLst>
  <p:notesMasterIdLst>
    <p:notesMasterId r:id="rId14"/>
  </p:notesMasterIdLst>
  <p:sldIdLst>
    <p:sldId id="287" r:id="rId3"/>
    <p:sldId id="289" r:id="rId4"/>
    <p:sldId id="290" r:id="rId5"/>
    <p:sldId id="291" r:id="rId6"/>
    <p:sldId id="292" r:id="rId7"/>
    <p:sldId id="293" r:id="rId8"/>
    <p:sldId id="294" r:id="rId9"/>
    <p:sldId id="295" r:id="rId10"/>
    <p:sldId id="296" r:id="rId11"/>
    <p:sldId id="304" r:id="rId12"/>
    <p:sldId id="305" r:id="rId13"/>
  </p:sldIdLst>
  <p:sldSz cx="9144000" cy="6858000" type="screen4x3"/>
  <p:notesSz cx="6858000" cy="9945688"/>
  <p:defaultTextStyle>
    <a:defPPr>
      <a:defRPr lang="de-DE"/>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6666"/>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96" autoAdjust="0"/>
    <p:restoredTop sz="94747"/>
  </p:normalViewPr>
  <p:slideViewPr>
    <p:cSldViewPr>
      <p:cViewPr varScale="1">
        <p:scale>
          <a:sx n="101" d="100"/>
          <a:sy n="101" d="100"/>
        </p:scale>
        <p:origin x="226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5123"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lvl1pPr algn="r">
              <a:defRPr sz="1200">
                <a:latin typeface="Arial" charset="0"/>
                <a:ea typeface="+mn-ea"/>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41388" y="746125"/>
            <a:ext cx="4975225" cy="3730625"/>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2528" tIns="46264" rIns="92528" bIns="46264"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defRPr sz="1200">
                <a:latin typeface="Arial" charset="0"/>
                <a:ea typeface="+mn-ea"/>
                <a:cs typeface="+mn-cs"/>
              </a:defRPr>
            </a:lvl1pPr>
          </a:lstStyle>
          <a:p>
            <a:pPr>
              <a:defRPr/>
            </a:pPr>
            <a:endParaRPr lang="de-DE"/>
          </a:p>
        </p:txBody>
      </p:sp>
      <p:sp>
        <p:nvSpPr>
          <p:cNvPr id="5127"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2528" tIns="46264" rIns="92528" bIns="46264" numCol="1" anchor="b" anchorCtr="0" compatLnSpc="1">
            <a:prstTxWarp prst="textNoShape">
              <a:avLst/>
            </a:prstTxWarp>
          </a:bodyPr>
          <a:lstStyle>
            <a:lvl1pPr algn="r">
              <a:defRPr sz="1200">
                <a:latin typeface="Arial" charset="0"/>
                <a:ea typeface="+mn-ea"/>
                <a:cs typeface="+mn-cs"/>
              </a:defRPr>
            </a:lvl1pPr>
          </a:lstStyle>
          <a:p>
            <a:pPr>
              <a:defRPr/>
            </a:pPr>
            <a:fld id="{6B55A10C-C326-7D49-951B-7C87C9C78E43}" type="slidenum">
              <a:rPr lang="de-DE"/>
              <a:pPr>
                <a:defRPr/>
              </a:pPr>
              <a:t>‹Nr.›</a:t>
            </a:fld>
            <a:endParaRPr lang="de-DE"/>
          </a:p>
        </p:txBody>
      </p:sp>
    </p:spTree>
    <p:extLst>
      <p:ext uri="{BB962C8B-B14F-4D97-AF65-F5344CB8AC3E}">
        <p14:creationId xmlns:p14="http://schemas.microsoft.com/office/powerpoint/2010/main" val="170244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73156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7088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1494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35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8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18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2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5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49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81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2"/>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09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2"/>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71979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2" name="Picture 3" descr="welle_transparent"/>
          <p:cNvPicPr>
            <a:picLocks noChangeAspect="1" noChangeArrowheads="1"/>
          </p:cNvPicPr>
          <p:nvPr userDrawn="1"/>
        </p:nvPicPr>
        <p:blipFill>
          <a:blip r:embed="rId2" cstate="email">
            <a:extLst>
              <a:ext uri="{28A0092B-C50C-407E-A947-70E740481C1C}">
                <a14:useLocalDpi xmlns:a14="http://schemas.microsoft.com/office/drawing/2010/main"/>
              </a:ext>
            </a:extLst>
          </a:blip>
          <a:srcRect l="23819"/>
          <a:stretch>
            <a:fillRect/>
          </a:stretch>
        </p:blipFill>
        <p:spPr bwMode="auto">
          <a:xfrm>
            <a:off x="0" y="0"/>
            <a:ext cx="8953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utoShape 4"/>
          <p:cNvSpPr>
            <a:spLocks noChangeArrowheads="1"/>
          </p:cNvSpPr>
          <p:nvPr userDrawn="1"/>
        </p:nvSpPr>
        <p:spPr bwMode="auto">
          <a:xfrm>
            <a:off x="584200" y="1196975"/>
            <a:ext cx="8777288"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40498C"/>
          </a:solidFill>
          <a:ln w="9525">
            <a:solidFill>
              <a:srgbClr val="000099"/>
            </a:solidFill>
            <a:round/>
            <a:headEnd/>
            <a:tailEnd/>
          </a:ln>
        </p:spPr>
        <p:txBody>
          <a:bodyPr/>
          <a:lstStyle/>
          <a:p>
            <a:endParaRPr lang="de-DE">
              <a:solidFill>
                <a:srgbClr val="000000"/>
              </a:solidFill>
            </a:endParaRPr>
          </a:p>
        </p:txBody>
      </p:sp>
      <p:pic>
        <p:nvPicPr>
          <p:cNvPr id="4" name="Grafik 8" descr="Logo-gGmbH 08-1.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66750" y="0"/>
            <a:ext cx="3214688"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6911975" y="6642100"/>
            <a:ext cx="22320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sz="800">
                <a:solidFill>
                  <a:srgbClr val="000000"/>
                </a:solidFill>
              </a:rPr>
              <a:t>Unser Gesundheitspartner</a:t>
            </a:r>
            <a:endParaRPr lang="de-DE" sz="1400">
              <a:solidFill>
                <a:srgbClr val="000000"/>
              </a:solidFill>
            </a:endParaRPr>
          </a:p>
        </p:txBody>
      </p:sp>
      <p:sp>
        <p:nvSpPr>
          <p:cNvPr id="6" name="Rechteck 17"/>
          <p:cNvSpPr>
            <a:spLocks noChangeArrowheads="1"/>
          </p:cNvSpPr>
          <p:nvPr userDrawn="1"/>
        </p:nvSpPr>
        <p:spPr bwMode="auto">
          <a:xfrm>
            <a:off x="2857500" y="6396038"/>
            <a:ext cx="19288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de-DE" sz="800">
                <a:solidFill>
                  <a:srgbClr val="000000"/>
                </a:solidFill>
              </a:rPr>
              <a:t>(C) Inhalte erstellt durch das Ministerium für Ernährung und Ländlichen Raum Baden-Württemberg</a:t>
            </a:r>
          </a:p>
        </p:txBody>
      </p:sp>
      <p:sp>
        <p:nvSpPr>
          <p:cNvPr id="7" name="Line 21"/>
          <p:cNvSpPr>
            <a:spLocks noChangeShapeType="1"/>
          </p:cNvSpPr>
          <p:nvPr userDrawn="1"/>
        </p:nvSpPr>
        <p:spPr bwMode="auto">
          <a:xfrm>
            <a:off x="539750" y="6092825"/>
            <a:ext cx="8604250" cy="0"/>
          </a:xfrm>
          <a:prstGeom prst="line">
            <a:avLst/>
          </a:prstGeom>
          <a:noFill/>
          <a:ln w="9525">
            <a:solidFill>
              <a:srgbClr val="002060"/>
            </a:solidFill>
            <a:round/>
            <a:headEnd/>
            <a:tailEnd/>
          </a:ln>
          <a:extLst>
            <a:ext uri="{909E8E84-426E-40dd-AFC4-6F175D3DCCD1}">
              <a14:hiddenFill xmlns="" xmlns:a14="http://schemas.microsoft.com/office/drawing/2010/main">
                <a:noFill/>
              </a14:hiddenFill>
            </a:ext>
          </a:extLst>
        </p:spPr>
        <p:txBody>
          <a:bodyPr/>
          <a:lstStyle/>
          <a:p>
            <a:endParaRPr lang="de-DE">
              <a:solidFill>
                <a:srgbClr val="000000"/>
              </a:solidFill>
            </a:endParaRPr>
          </a:p>
        </p:txBody>
      </p:sp>
      <p:pic>
        <p:nvPicPr>
          <p:cNvPr id="8" name="Picture 12" descr="C:\Users\Mädger\AppData\Local\Microsoft\Windows\Temporary Internet Files\Content.Outlook\YQRHBQTF\BW100_gross_RGB_MLR_weiss (3).jpg"/>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85813" y="6183313"/>
            <a:ext cx="1912937" cy="67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Grafik 2"/>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480050" y="6273800"/>
            <a:ext cx="14541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189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2220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426779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2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78031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406073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3.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fld id="{84D1B334-0987-D84A-9D96-4E32921CC913}" type="slidenum">
              <a:rPr lang="de-DE" sz="1400">
                <a:solidFill>
                  <a:srgbClr val="000000"/>
                </a:solidFill>
                <a:latin typeface="Times New Roman" charset="0"/>
              </a:rPr>
              <a:pPr algn="r"/>
              <a:t>‹Nr.›</a:t>
            </a:fld>
            <a:endParaRPr lang="de-DE" sz="1400">
              <a:solidFill>
                <a:srgbClr val="000000"/>
              </a:solidFill>
              <a:latin typeface="Times New Roman" charset="0"/>
            </a:endParaRPr>
          </a:p>
        </p:txBody>
      </p:sp>
      <p:pic>
        <p:nvPicPr>
          <p:cNvPr id="13315" name="Picture 8" descr="welle_transparent"/>
          <p:cNvPicPr>
            <a:picLocks noChangeAspect="1" noChangeArrowheads="1"/>
          </p:cNvPicPr>
          <p:nvPr userDrawn="1"/>
        </p:nvPicPr>
        <p:blipFill>
          <a:blip r:embed="rId21" cstate="email">
            <a:extLst>
              <a:ext uri="{28A0092B-C50C-407E-A947-70E740481C1C}">
                <a14:useLocalDpi xmlns:a14="http://schemas.microsoft.com/office/drawing/2010/main"/>
              </a:ext>
            </a:extLst>
          </a:blip>
          <a:srcRect l="23819"/>
          <a:stretch>
            <a:fillRect/>
          </a:stretch>
        </p:blipFill>
        <p:spPr bwMode="auto">
          <a:xfrm>
            <a:off x="0" y="0"/>
            <a:ext cx="8270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AutoShape 9"/>
          <p:cNvSpPr>
            <a:spLocks noChangeArrowheads="1"/>
          </p:cNvSpPr>
          <p:nvPr userDrawn="1"/>
        </p:nvSpPr>
        <p:spPr bwMode="auto">
          <a:xfrm>
            <a:off x="539750" y="1196975"/>
            <a:ext cx="8101013"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40498C"/>
          </a:solidFill>
          <a:ln w="9525">
            <a:solidFill>
              <a:srgbClr val="000099"/>
            </a:solidFill>
            <a:round/>
            <a:headEnd/>
            <a:tailEnd/>
          </a:ln>
        </p:spPr>
        <p:txBody>
          <a:bodyPr/>
          <a:lstStyle/>
          <a:p>
            <a:endParaRPr lang="de-DE"/>
          </a:p>
        </p:txBody>
      </p:sp>
      <p:sp>
        <p:nvSpPr>
          <p:cNvPr id="13317" name="Line 11"/>
          <p:cNvSpPr>
            <a:spLocks noChangeShapeType="1"/>
          </p:cNvSpPr>
          <p:nvPr userDrawn="1"/>
        </p:nvSpPr>
        <p:spPr bwMode="auto">
          <a:xfrm>
            <a:off x="539750" y="6165850"/>
            <a:ext cx="8066088" cy="6350"/>
          </a:xfrm>
          <a:prstGeom prst="line">
            <a:avLst/>
          </a:prstGeom>
          <a:noFill/>
          <a:ln w="317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de-DE"/>
          </a:p>
        </p:txBody>
      </p:sp>
      <p:pic>
        <p:nvPicPr>
          <p:cNvPr id="3" name="Bild 2" descr="Logo Miniköche wwweu Kopie.jp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83568" y="116632"/>
            <a:ext cx="3240360" cy="902685"/>
          </a:xfrm>
          <a:prstGeom prst="rect">
            <a:avLst/>
          </a:prstGeom>
        </p:spPr>
      </p:pic>
      <p:sp>
        <p:nvSpPr>
          <p:cNvPr id="10" name="Textfeld 9"/>
          <p:cNvSpPr txBox="1"/>
          <p:nvPr userDrawn="1"/>
        </p:nvSpPr>
        <p:spPr>
          <a:xfrm>
            <a:off x="1514644" y="772086"/>
            <a:ext cx="2589056" cy="390295"/>
          </a:xfrm>
          <a:prstGeom prst="rect">
            <a:avLst/>
          </a:prstGeom>
          <a:solidFill>
            <a:schemeClr val="bg1"/>
          </a:solidFill>
        </p:spPr>
        <p:txBody>
          <a:bodyPr wrap="square" tIns="36000" rtlCol="0">
            <a:spAutoFit/>
          </a:bodyPr>
          <a:lstStyle/>
          <a:p>
            <a:r>
              <a:rPr lang="de-DE" sz="2000" dirty="0">
                <a:solidFill>
                  <a:srgbClr val="0070C0"/>
                </a:solidFill>
              </a:rPr>
              <a:t>Mustergruppe</a:t>
            </a: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42" r:id="rId12"/>
    <p:sldLayoutId id="2147484043" r:id="rId13"/>
    <p:sldLayoutId id="2147484044" r:id="rId14"/>
    <p:sldLayoutId id="2147484045" r:id="rId15"/>
    <p:sldLayoutId id="2147484046" r:id="rId16"/>
    <p:sldLayoutId id="2147484047" r:id="rId17"/>
    <p:sldLayoutId id="2147484048" r:id="rId18"/>
    <p:sldLayoutId id="2147484049" r:id="rId19"/>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fld id="{84D1B334-0987-D84A-9D96-4E32921CC913}" type="slidenum">
              <a:rPr lang="de-DE" sz="1400">
                <a:solidFill>
                  <a:srgbClr val="000000"/>
                </a:solidFill>
                <a:latin typeface="Times New Roman" charset="0"/>
              </a:rPr>
              <a:pPr algn="r"/>
              <a:t>‹Nr.›</a:t>
            </a:fld>
            <a:endParaRPr lang="de-DE" sz="1400">
              <a:solidFill>
                <a:srgbClr val="000000"/>
              </a:solidFill>
              <a:latin typeface="Times New Roman" charset="0"/>
            </a:endParaRPr>
          </a:p>
        </p:txBody>
      </p:sp>
      <p:pic>
        <p:nvPicPr>
          <p:cNvPr id="13315" name="Picture 8" descr="welle_transparent"/>
          <p:cNvPicPr>
            <a:picLocks noChangeAspect="1" noChangeArrowheads="1"/>
          </p:cNvPicPr>
          <p:nvPr userDrawn="1"/>
        </p:nvPicPr>
        <p:blipFill>
          <a:blip r:embed="rId14" cstate="email">
            <a:extLst>
              <a:ext uri="{28A0092B-C50C-407E-A947-70E740481C1C}">
                <a14:useLocalDpi xmlns:a14="http://schemas.microsoft.com/office/drawing/2010/main"/>
              </a:ext>
            </a:extLst>
          </a:blip>
          <a:srcRect l="23819"/>
          <a:stretch>
            <a:fillRect/>
          </a:stretch>
        </p:blipFill>
        <p:spPr bwMode="auto">
          <a:xfrm>
            <a:off x="0" y="0"/>
            <a:ext cx="8270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6" name="AutoShape 9"/>
          <p:cNvSpPr>
            <a:spLocks noChangeArrowheads="1"/>
          </p:cNvSpPr>
          <p:nvPr userDrawn="1"/>
        </p:nvSpPr>
        <p:spPr bwMode="auto">
          <a:xfrm>
            <a:off x="539750" y="1196975"/>
            <a:ext cx="8101013" cy="142875"/>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40498C"/>
          </a:solidFill>
          <a:ln w="9525">
            <a:solidFill>
              <a:srgbClr val="000099"/>
            </a:solidFill>
            <a:round/>
            <a:headEnd/>
            <a:tailEnd/>
          </a:ln>
        </p:spPr>
        <p:txBody>
          <a:bodyPr/>
          <a:lstStyle/>
          <a:p>
            <a:endParaRPr lang="de-DE">
              <a:solidFill>
                <a:srgbClr val="000000"/>
              </a:solidFill>
            </a:endParaRPr>
          </a:p>
        </p:txBody>
      </p:sp>
      <p:sp>
        <p:nvSpPr>
          <p:cNvPr id="13317" name="Line 11"/>
          <p:cNvSpPr>
            <a:spLocks noChangeShapeType="1"/>
          </p:cNvSpPr>
          <p:nvPr userDrawn="1"/>
        </p:nvSpPr>
        <p:spPr bwMode="auto">
          <a:xfrm>
            <a:off x="539750" y="6165850"/>
            <a:ext cx="8066088" cy="6350"/>
          </a:xfrm>
          <a:prstGeom prst="line">
            <a:avLst/>
          </a:prstGeom>
          <a:noFill/>
          <a:ln w="3175">
            <a:solidFill>
              <a:srgbClr val="003399"/>
            </a:solidFill>
            <a:round/>
            <a:headEnd/>
            <a:tailEnd/>
          </a:ln>
          <a:extLst>
            <a:ext uri="{909E8E84-426E-40dd-AFC4-6F175D3DCCD1}">
              <a14:hiddenFill xmlns="" xmlns:a14="http://schemas.microsoft.com/office/drawing/2010/main">
                <a:noFill/>
              </a14:hiddenFill>
            </a:ext>
          </a:extLst>
        </p:spPr>
        <p:txBody>
          <a:bodyPr/>
          <a:lstStyle/>
          <a:p>
            <a:endParaRPr lang="de-DE">
              <a:solidFill>
                <a:srgbClr val="000000"/>
              </a:solidFill>
            </a:endParaRPr>
          </a:p>
        </p:txBody>
      </p:sp>
      <p:pic>
        <p:nvPicPr>
          <p:cNvPr id="13318" name="Grafik 7" descr="LOGOgGmbH 08-1.jpg"/>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611560" y="24226"/>
            <a:ext cx="3287266" cy="112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feld 1"/>
          <p:cNvSpPr txBox="1"/>
          <p:nvPr userDrawn="1"/>
        </p:nvSpPr>
        <p:spPr>
          <a:xfrm>
            <a:off x="1547664" y="764704"/>
            <a:ext cx="2232248" cy="377026"/>
          </a:xfrm>
          <a:prstGeom prst="rect">
            <a:avLst/>
          </a:prstGeom>
          <a:solidFill>
            <a:schemeClr val="bg1"/>
          </a:solidFill>
        </p:spPr>
        <p:txBody>
          <a:bodyPr wrap="square">
            <a:spAutoFit/>
          </a:bodyPr>
          <a:lstStyle/>
          <a:p>
            <a:pPr>
              <a:defRPr/>
            </a:pPr>
            <a:r>
              <a:rPr lang="de-DE" sz="1850" dirty="0" err="1">
                <a:solidFill>
                  <a:srgbClr val="0070C0"/>
                </a:solidFill>
              </a:rPr>
              <a:t>Baiersbronn</a:t>
            </a:r>
            <a:r>
              <a:rPr lang="de-DE" sz="1850" dirty="0">
                <a:solidFill>
                  <a:srgbClr val="0070C0"/>
                </a:solidFill>
              </a:rPr>
              <a:t>            </a:t>
            </a:r>
          </a:p>
        </p:txBody>
      </p:sp>
    </p:spTree>
    <p:extLst>
      <p:ext uri="{BB962C8B-B14F-4D97-AF65-F5344CB8AC3E}">
        <p14:creationId xmlns:p14="http://schemas.microsoft.com/office/powerpoint/2010/main" val="897808208"/>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19.xml"/><Relationship Id="rId6" Type="http://schemas.openxmlformats.org/officeDocument/2006/relationships/hyperlink" Target="http://de.wikipedia.org/wiki/Parisienne_(K%C3%BCche)" TargetMode="Externa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feld 3"/>
          <p:cNvSpPr txBox="1">
            <a:spLocks noChangeArrowheads="1"/>
          </p:cNvSpPr>
          <p:nvPr/>
        </p:nvSpPr>
        <p:spPr bwMode="auto">
          <a:xfrm>
            <a:off x="1069273" y="5487073"/>
            <a:ext cx="759618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b="1" dirty="0">
                <a:solidFill>
                  <a:srgbClr val="FF0000"/>
                </a:solidFill>
                <a:latin typeface="Arial Rounded MT Bold" charset="0"/>
              </a:rPr>
              <a:t>Benötigte Arbeitsmittel:</a:t>
            </a:r>
          </a:p>
          <a:p>
            <a:pPr eaLnBrk="1" hangingPunct="1"/>
            <a:r>
              <a:rPr lang="de-DE" sz="1800" dirty="0">
                <a:solidFill>
                  <a:srgbClr val="000000"/>
                </a:solidFill>
              </a:rPr>
              <a:t>Koffer mit kompletter Kleidung / Serviette / 1 Messer/1Schäler</a:t>
            </a:r>
          </a:p>
        </p:txBody>
      </p:sp>
      <p:sp>
        <p:nvSpPr>
          <p:cNvPr id="16" name="Textfeld 15"/>
          <p:cNvSpPr txBox="1"/>
          <p:nvPr/>
        </p:nvSpPr>
        <p:spPr>
          <a:xfrm>
            <a:off x="1115616" y="2937883"/>
            <a:ext cx="5256584" cy="369332"/>
          </a:xfrm>
          <a:prstGeom prst="rect">
            <a:avLst/>
          </a:prstGeom>
          <a:noFill/>
        </p:spPr>
        <p:txBody>
          <a:bodyPr wrap="square" rtlCol="0">
            <a:spAutoFit/>
          </a:bodyPr>
          <a:lstStyle/>
          <a:p>
            <a:r>
              <a:rPr lang="de-DE" sz="1800" b="1" dirty="0">
                <a:solidFill>
                  <a:srgbClr val="000090"/>
                </a:solidFill>
              </a:rPr>
              <a:t>Vorab für </a:t>
            </a:r>
            <a:r>
              <a:rPr lang="de-DE" sz="1800" b="1" dirty="0">
                <a:solidFill>
                  <a:srgbClr val="FF0000"/>
                </a:solidFill>
              </a:rPr>
              <a:t>ALLE</a:t>
            </a:r>
            <a:r>
              <a:rPr lang="de-DE" sz="1800" b="1" dirty="0">
                <a:solidFill>
                  <a:srgbClr val="000090"/>
                </a:solidFill>
              </a:rPr>
              <a:t> Warenkunde: Spargel</a:t>
            </a:r>
          </a:p>
        </p:txBody>
      </p:sp>
      <p:sp>
        <p:nvSpPr>
          <p:cNvPr id="17" name="Textfeld 16"/>
          <p:cNvSpPr txBox="1"/>
          <p:nvPr/>
        </p:nvSpPr>
        <p:spPr>
          <a:xfrm>
            <a:off x="1150893" y="1642660"/>
            <a:ext cx="5982423" cy="584775"/>
          </a:xfrm>
          <a:prstGeom prst="rect">
            <a:avLst/>
          </a:prstGeom>
          <a:noFill/>
        </p:spPr>
        <p:txBody>
          <a:bodyPr wrap="square" rtlCol="0">
            <a:spAutoFit/>
          </a:bodyPr>
          <a:lstStyle/>
          <a:p>
            <a:r>
              <a:rPr lang="de-DE" sz="3200" dirty="0">
                <a:solidFill>
                  <a:srgbClr val="000090"/>
                </a:solidFill>
                <a:latin typeface="Arial Rounded MT Bold"/>
                <a:cs typeface="Arial Rounded MT Bold"/>
              </a:rPr>
              <a:t>Unser Monatsthema: </a:t>
            </a:r>
            <a:r>
              <a:rPr lang="de-DE" sz="3200" dirty="0">
                <a:solidFill>
                  <a:srgbClr val="FF8000"/>
                </a:solidFill>
                <a:latin typeface="Arial Rounded MT Bold"/>
                <a:cs typeface="Arial Rounded MT Bold"/>
              </a:rPr>
              <a:t>Spargel</a:t>
            </a:r>
          </a:p>
        </p:txBody>
      </p:sp>
      <p:sp>
        <p:nvSpPr>
          <p:cNvPr id="14" name="Textfeld 4"/>
          <p:cNvSpPr txBox="1">
            <a:spLocks noChangeArrowheads="1"/>
          </p:cNvSpPr>
          <p:nvPr/>
        </p:nvSpPr>
        <p:spPr bwMode="auto">
          <a:xfrm>
            <a:off x="2831398" y="3335858"/>
            <a:ext cx="5982423"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de-DE" sz="1800" dirty="0">
                <a:solidFill>
                  <a:srgbClr val="000000"/>
                </a:solidFill>
              </a:rPr>
              <a:t>Spargel zubereiten</a:t>
            </a:r>
          </a:p>
          <a:p>
            <a:pPr eaLnBrk="1" hangingPunct="1"/>
            <a:r>
              <a:rPr lang="de-DE" sz="1800" dirty="0">
                <a:solidFill>
                  <a:srgbClr val="000000"/>
                </a:solidFill>
              </a:rPr>
              <a:t>Spargelcremesuppe</a:t>
            </a:r>
          </a:p>
          <a:p>
            <a:pPr eaLnBrk="1" hangingPunct="1"/>
            <a:r>
              <a:rPr lang="de-DE" sz="1800" dirty="0">
                <a:solidFill>
                  <a:srgbClr val="000000"/>
                </a:solidFill>
              </a:rPr>
              <a:t>Sc. Hollandaise</a:t>
            </a:r>
          </a:p>
          <a:p>
            <a:pPr eaLnBrk="1" hangingPunct="1"/>
            <a:r>
              <a:rPr lang="de-DE" sz="1800" dirty="0">
                <a:solidFill>
                  <a:srgbClr val="000000"/>
                </a:solidFill>
              </a:rPr>
              <a:t>Kartoffeln kochen</a:t>
            </a:r>
          </a:p>
          <a:p>
            <a:pPr eaLnBrk="1" hangingPunct="1"/>
            <a:r>
              <a:rPr lang="de-DE" sz="1800" dirty="0">
                <a:solidFill>
                  <a:srgbClr val="000000"/>
                </a:solidFill>
              </a:rPr>
              <a:t>Joghurt mit Erdbeeren</a:t>
            </a:r>
          </a:p>
        </p:txBody>
      </p:sp>
      <p:pic>
        <p:nvPicPr>
          <p:cNvPr id="2" name="Grafik 1">
            <a:extLst>
              <a:ext uri="{FF2B5EF4-FFF2-40B4-BE49-F238E27FC236}">
                <a16:creationId xmlns:a16="http://schemas.microsoft.com/office/drawing/2014/main" id="{7B9D36F8-5700-6E4F-A484-B1066B86CB2F}"/>
              </a:ext>
            </a:extLst>
          </p:cNvPr>
          <p:cNvPicPr>
            <a:picLocks noChangeAspect="1"/>
          </p:cNvPicPr>
          <p:nvPr/>
        </p:nvPicPr>
        <p:blipFill>
          <a:blip r:embed="rId2"/>
          <a:stretch>
            <a:fillRect/>
          </a:stretch>
        </p:blipFill>
        <p:spPr>
          <a:xfrm>
            <a:off x="7524328" y="0"/>
            <a:ext cx="1512168" cy="1195388"/>
          </a:xfrm>
          <a:prstGeom prst="rect">
            <a:avLst/>
          </a:prstGeom>
        </p:spPr>
      </p:pic>
      <p:sp>
        <p:nvSpPr>
          <p:cNvPr id="3" name="Textfeld 2">
            <a:extLst>
              <a:ext uri="{FF2B5EF4-FFF2-40B4-BE49-F238E27FC236}">
                <a16:creationId xmlns:a16="http://schemas.microsoft.com/office/drawing/2014/main" id="{C0BDBCA3-322F-C584-21FC-15F2455A8AB2}"/>
              </a:ext>
            </a:extLst>
          </p:cNvPr>
          <p:cNvSpPr txBox="1"/>
          <p:nvPr/>
        </p:nvSpPr>
        <p:spPr>
          <a:xfrm>
            <a:off x="1619672" y="833137"/>
            <a:ext cx="1728192" cy="291607"/>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24244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1694" y="258187"/>
            <a:ext cx="184731"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de-DE" sz="2215"/>
          </a:p>
        </p:txBody>
      </p:sp>
      <p:sp>
        <p:nvSpPr>
          <p:cNvPr id="3" name="Rectangle 3"/>
          <p:cNvSpPr>
            <a:spLocks noChangeArrowheads="1"/>
          </p:cNvSpPr>
          <p:nvPr/>
        </p:nvSpPr>
        <p:spPr bwMode="auto">
          <a:xfrm>
            <a:off x="1714500" y="1365452"/>
            <a:ext cx="6115050" cy="477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de-DE" altLang="de-DE" sz="923" b="1" dirty="0"/>
              <a:t>Fachwörter von A bis Z</a:t>
            </a:r>
          </a:p>
          <a:p>
            <a:pPr>
              <a:defRPr/>
            </a:pPr>
            <a:r>
              <a:rPr lang="de-DE" altLang="de-DE" sz="923" b="1" dirty="0"/>
              <a:t>Ein kleiner Auszug für die Miniköche. </a:t>
            </a:r>
          </a:p>
          <a:p>
            <a:pPr>
              <a:defRPr/>
            </a:pPr>
            <a:r>
              <a:rPr lang="de-DE" altLang="de-DE" sz="923" b="1" dirty="0"/>
              <a:t>A</a:t>
            </a:r>
          </a:p>
          <a:p>
            <a:pPr>
              <a:defRPr/>
            </a:pPr>
            <a:r>
              <a:rPr lang="de-DE" altLang="de-DE" sz="923" b="1" dirty="0">
                <a:solidFill>
                  <a:srgbClr val="00B050"/>
                </a:solidFill>
              </a:rPr>
              <a:t>a </a:t>
            </a:r>
            <a:r>
              <a:rPr lang="de-DE" altLang="de-DE" sz="923" b="1" dirty="0" err="1">
                <a:solidFill>
                  <a:srgbClr val="00B050"/>
                </a:solidFill>
              </a:rPr>
              <a:t>part</a:t>
            </a:r>
            <a:r>
              <a:rPr lang="de-DE" altLang="de-DE" sz="923" b="1" dirty="0">
                <a:solidFill>
                  <a:srgbClr val="00B050"/>
                </a:solidFill>
              </a:rPr>
              <a:t> - in einem separaten Gefäß angefertigt</a:t>
            </a:r>
            <a:br>
              <a:rPr lang="de-DE" altLang="de-DE" sz="923" b="1" dirty="0">
                <a:solidFill>
                  <a:srgbClr val="00B050"/>
                </a:solidFill>
              </a:rPr>
            </a:br>
            <a:r>
              <a:rPr lang="de-DE" altLang="de-DE" sz="923" dirty="0"/>
              <a:t>annoncieren - ausrufen von Bestellungen in der Küche</a:t>
            </a:r>
            <a:br>
              <a:rPr lang="de-DE" altLang="de-DE" sz="923" dirty="0"/>
            </a:br>
            <a:r>
              <a:rPr lang="de-DE" altLang="de-DE" sz="923" dirty="0"/>
              <a:t>Aperitif - Getränk vor dem Essen zur Appetitanregung</a:t>
            </a:r>
            <a:br>
              <a:rPr lang="de-DE" altLang="de-DE" sz="923" dirty="0"/>
            </a:br>
            <a:r>
              <a:rPr lang="de-DE" altLang="de-DE" sz="923" b="1" dirty="0"/>
              <a:t>B</a:t>
            </a:r>
            <a:br>
              <a:rPr lang="de-DE" altLang="de-DE" sz="923" dirty="0"/>
            </a:br>
            <a:r>
              <a:rPr lang="de-DE" altLang="de-DE" sz="923" b="1" dirty="0" err="1">
                <a:solidFill>
                  <a:srgbClr val="FF0000"/>
                </a:solidFill>
              </a:rPr>
              <a:t>Bain</a:t>
            </a:r>
            <a:r>
              <a:rPr lang="de-DE" altLang="de-DE" sz="923" b="1" dirty="0">
                <a:solidFill>
                  <a:srgbClr val="FF0000"/>
                </a:solidFill>
              </a:rPr>
              <a:t>-Marie - Wasserbad zum Warmhalten von Speisen</a:t>
            </a:r>
            <a:br>
              <a:rPr lang="de-DE" altLang="de-DE" sz="923" b="1" dirty="0">
                <a:solidFill>
                  <a:srgbClr val="FF0000"/>
                </a:solidFill>
              </a:rPr>
            </a:br>
            <a:r>
              <a:rPr lang="de-DE" altLang="de-DE" sz="923" b="1" dirty="0">
                <a:solidFill>
                  <a:srgbClr val="FF0000"/>
                </a:solidFill>
              </a:rPr>
              <a:t>Bouillon - Fleischbrühe</a:t>
            </a:r>
            <a:br>
              <a:rPr lang="de-DE" altLang="de-DE" sz="923" b="1" dirty="0">
                <a:solidFill>
                  <a:srgbClr val="FF0000"/>
                </a:solidFill>
              </a:rPr>
            </a:br>
            <a:r>
              <a:rPr lang="de-DE" altLang="de-DE" sz="923" dirty="0"/>
              <a:t>Bouquet garni - Kräuter und Oder Gemüse , zu einem Bündel </a:t>
            </a:r>
            <a:r>
              <a:rPr lang="de-DE" altLang="de-DE" sz="923" dirty="0" err="1"/>
              <a:t>gebünden</a:t>
            </a:r>
            <a:r>
              <a:rPr lang="de-DE" altLang="de-DE" sz="923" dirty="0"/>
              <a:t>(Würzmittel für Brühen)</a:t>
            </a:r>
            <a:br>
              <a:rPr lang="de-DE" altLang="de-DE" sz="923" dirty="0"/>
            </a:br>
            <a:r>
              <a:rPr lang="de-DE" altLang="de-DE" sz="923" dirty="0" err="1"/>
              <a:t>braisieren</a:t>
            </a:r>
            <a:r>
              <a:rPr lang="de-DE" altLang="de-DE" sz="923" dirty="0"/>
              <a:t> - schmoren</a:t>
            </a:r>
            <a:br>
              <a:rPr lang="de-DE" altLang="de-DE" sz="923" dirty="0"/>
            </a:br>
            <a:r>
              <a:rPr lang="de-DE" altLang="de-DE" sz="923" b="1" dirty="0" err="1">
                <a:solidFill>
                  <a:srgbClr val="00B050"/>
                </a:solidFill>
              </a:rPr>
              <a:t>Braisiere</a:t>
            </a:r>
            <a:r>
              <a:rPr lang="de-DE" altLang="de-DE" sz="923" b="1" dirty="0">
                <a:solidFill>
                  <a:srgbClr val="00B050"/>
                </a:solidFill>
              </a:rPr>
              <a:t> - Schmorpfanne mit Deckel</a:t>
            </a:r>
            <a:br>
              <a:rPr lang="de-DE" altLang="de-DE" sz="923" b="1" dirty="0">
                <a:solidFill>
                  <a:srgbClr val="00B050"/>
                </a:solidFill>
              </a:rPr>
            </a:br>
            <a:r>
              <a:rPr lang="de-DE" altLang="de-DE" sz="923" dirty="0" err="1"/>
              <a:t>bridieren</a:t>
            </a:r>
            <a:r>
              <a:rPr lang="de-DE" altLang="de-DE" sz="923" dirty="0"/>
              <a:t> - mit einem Faden binden, damit eine bestimmte Form erhalten oder erreicht wird</a:t>
            </a:r>
            <a:br>
              <a:rPr lang="de-DE" altLang="de-DE" sz="923" dirty="0"/>
            </a:br>
            <a:r>
              <a:rPr lang="de-DE" altLang="de-DE" sz="923" b="1" dirty="0" err="1">
                <a:solidFill>
                  <a:srgbClr val="FF0000"/>
                </a:solidFill>
              </a:rPr>
              <a:t>Brunoise</a:t>
            </a:r>
            <a:r>
              <a:rPr lang="de-DE" altLang="de-DE" sz="923" b="1" dirty="0">
                <a:solidFill>
                  <a:srgbClr val="FF0000"/>
                </a:solidFill>
              </a:rPr>
              <a:t> - kleinwürfelig geschnittenes Gemüse</a:t>
            </a:r>
            <a:br>
              <a:rPr lang="de-DE" altLang="de-DE" sz="923" b="1" dirty="0">
                <a:solidFill>
                  <a:srgbClr val="FF0000"/>
                </a:solidFill>
              </a:rPr>
            </a:br>
            <a:r>
              <a:rPr lang="de-DE" altLang="de-DE" sz="923" b="1" dirty="0"/>
              <a:t>C</a:t>
            </a:r>
          </a:p>
          <a:p>
            <a:pPr>
              <a:defRPr/>
            </a:pPr>
            <a:r>
              <a:rPr lang="de-DE" altLang="de-DE" sz="923" b="1" dirty="0" err="1">
                <a:solidFill>
                  <a:srgbClr val="FF0000"/>
                </a:solidFill>
              </a:rPr>
              <a:t>Canape</a:t>
            </a:r>
            <a:r>
              <a:rPr lang="de-DE" altLang="de-DE" sz="923" b="1" dirty="0">
                <a:solidFill>
                  <a:srgbClr val="FF0000"/>
                </a:solidFill>
              </a:rPr>
              <a:t> - kleine, mundgerechte Weißbrotschnitte mit pikantem Belag</a:t>
            </a:r>
            <a:br>
              <a:rPr lang="de-DE" altLang="de-DE" sz="923" b="1" dirty="0">
                <a:solidFill>
                  <a:srgbClr val="FF0000"/>
                </a:solidFill>
              </a:rPr>
            </a:br>
            <a:r>
              <a:rPr lang="de-DE" altLang="de-DE" sz="923" b="1" dirty="0" err="1">
                <a:solidFill>
                  <a:srgbClr val="00B050"/>
                </a:solidFill>
              </a:rPr>
              <a:t>chef</a:t>
            </a:r>
            <a:r>
              <a:rPr lang="de-DE" altLang="de-DE" sz="923" b="1" dirty="0">
                <a:solidFill>
                  <a:srgbClr val="00B050"/>
                </a:solidFill>
              </a:rPr>
              <a:t> de </a:t>
            </a:r>
            <a:r>
              <a:rPr lang="de-DE" altLang="de-DE" sz="923" b="1" dirty="0" err="1">
                <a:solidFill>
                  <a:srgbClr val="00B050"/>
                </a:solidFill>
              </a:rPr>
              <a:t>cuisine</a:t>
            </a:r>
            <a:r>
              <a:rPr lang="de-DE" altLang="de-DE" sz="923" b="1" dirty="0">
                <a:solidFill>
                  <a:srgbClr val="00B050"/>
                </a:solidFill>
              </a:rPr>
              <a:t> - Küchenchef </a:t>
            </a:r>
          </a:p>
          <a:p>
            <a:pPr>
              <a:defRPr/>
            </a:pPr>
            <a:r>
              <a:rPr lang="de-DE" altLang="de-DE" sz="923" dirty="0"/>
              <a:t>Creme </a:t>
            </a:r>
            <a:r>
              <a:rPr lang="de-DE" altLang="de-DE" sz="923" dirty="0" err="1"/>
              <a:t>Fraiche</a:t>
            </a:r>
            <a:r>
              <a:rPr lang="de-DE" altLang="de-DE" sz="923" dirty="0"/>
              <a:t> - milder Sauerrahm mit 30% bzw. 40% Fettgehalt</a:t>
            </a:r>
            <a:br>
              <a:rPr lang="de-DE" altLang="de-DE" sz="923" dirty="0"/>
            </a:br>
            <a:r>
              <a:rPr lang="de-DE" altLang="de-DE" sz="923" b="1" dirty="0" err="1">
                <a:solidFill>
                  <a:srgbClr val="00B050"/>
                </a:solidFill>
              </a:rPr>
              <a:t>Cuisine</a:t>
            </a:r>
            <a:r>
              <a:rPr lang="de-DE" altLang="de-DE" sz="923" b="1" dirty="0">
                <a:solidFill>
                  <a:srgbClr val="00B050"/>
                </a:solidFill>
              </a:rPr>
              <a:t> -  französisch: Küche</a:t>
            </a:r>
          </a:p>
          <a:p>
            <a:pPr>
              <a:defRPr/>
            </a:pPr>
            <a:r>
              <a:rPr lang="de-DE" altLang="de-DE" sz="923" b="1" dirty="0"/>
              <a:t>F</a:t>
            </a:r>
          </a:p>
          <a:p>
            <a:pPr>
              <a:defRPr/>
            </a:pPr>
            <a:r>
              <a:rPr lang="de-DE" altLang="de-DE" sz="923" b="1" dirty="0">
                <a:solidFill>
                  <a:srgbClr val="00B050"/>
                </a:solidFill>
              </a:rPr>
              <a:t>Farce - Masse, Füllmasse aus Fleisch, Fisch, Geflügel, Wild, Brot usw.</a:t>
            </a:r>
            <a:br>
              <a:rPr lang="de-DE" altLang="de-DE" sz="923" b="1" dirty="0">
                <a:solidFill>
                  <a:srgbClr val="00B050"/>
                </a:solidFill>
              </a:rPr>
            </a:br>
            <a:r>
              <a:rPr lang="de-DE" altLang="de-DE" sz="923" dirty="0"/>
              <a:t>flambieren - mit Spirituosen übergießen und den Alkohol abbrennen; auch Geflügel abbrennen</a:t>
            </a:r>
            <a:br>
              <a:rPr lang="de-DE" altLang="de-DE" sz="923" dirty="0"/>
            </a:br>
            <a:r>
              <a:rPr lang="de-DE" altLang="de-DE" sz="923" dirty="0" err="1"/>
              <a:t>Friteuse</a:t>
            </a:r>
            <a:r>
              <a:rPr lang="de-DE" altLang="de-DE" sz="923" dirty="0"/>
              <a:t> - Gerät zum Garen in heißem Fett</a:t>
            </a:r>
          </a:p>
          <a:p>
            <a:pPr>
              <a:defRPr/>
            </a:pPr>
            <a:r>
              <a:rPr lang="de-DE" altLang="de-DE" sz="923" b="1" dirty="0"/>
              <a:t>G</a:t>
            </a:r>
            <a:br>
              <a:rPr lang="de-DE" altLang="de-DE" sz="923" dirty="0"/>
            </a:br>
            <a:r>
              <a:rPr lang="de-DE" altLang="de-DE" sz="923" b="1" dirty="0">
                <a:solidFill>
                  <a:srgbClr val="00B050"/>
                </a:solidFill>
              </a:rPr>
              <a:t>Gourmet – Feinschmecker</a:t>
            </a:r>
            <a:br>
              <a:rPr lang="de-DE" altLang="de-DE" sz="923" b="1" dirty="0">
                <a:solidFill>
                  <a:srgbClr val="00B050"/>
                </a:solidFill>
              </a:rPr>
            </a:br>
            <a:r>
              <a:rPr lang="de-DE" altLang="de-DE" sz="923" dirty="0"/>
              <a:t>gratinieren - im Ofen oder Salamander überbacken</a:t>
            </a:r>
          </a:p>
          <a:p>
            <a:pPr>
              <a:defRPr/>
            </a:pPr>
            <a:r>
              <a:rPr lang="de-DE" altLang="de-DE" sz="923" b="1" dirty="0"/>
              <a:t>J</a:t>
            </a:r>
            <a:br>
              <a:rPr lang="de-DE" altLang="de-DE" sz="923" dirty="0"/>
            </a:br>
            <a:r>
              <a:rPr lang="de-DE" altLang="de-DE" sz="923" b="1" dirty="0">
                <a:solidFill>
                  <a:srgbClr val="FF0000"/>
                </a:solidFill>
              </a:rPr>
              <a:t>Julienne - in dünne </a:t>
            </a:r>
            <a:r>
              <a:rPr lang="de-DE" altLang="de-DE" sz="923" b="1" dirty="0" err="1">
                <a:solidFill>
                  <a:srgbClr val="FF0000"/>
                </a:solidFill>
              </a:rPr>
              <a:t>Striefen</a:t>
            </a:r>
            <a:r>
              <a:rPr lang="de-DE" altLang="de-DE" sz="923" b="1" dirty="0">
                <a:solidFill>
                  <a:srgbClr val="FF0000"/>
                </a:solidFill>
              </a:rPr>
              <a:t> geschnittene Gemüse (auch Streifen anderer Lebensmittel</a:t>
            </a:r>
            <a:br>
              <a:rPr lang="de-DE" altLang="de-DE" sz="923" b="1" dirty="0">
                <a:solidFill>
                  <a:srgbClr val="FF0000"/>
                </a:solidFill>
              </a:rPr>
            </a:br>
            <a:r>
              <a:rPr lang="de-DE" altLang="de-DE" sz="923" dirty="0"/>
              <a:t>Jus - Saft von Obst oder Gemüse, Bratensaft</a:t>
            </a:r>
          </a:p>
          <a:p>
            <a:pPr>
              <a:defRPr/>
            </a:pPr>
            <a:r>
              <a:rPr lang="de-DE" altLang="de-DE" sz="923" b="1" dirty="0"/>
              <a:t>K</a:t>
            </a:r>
          </a:p>
          <a:p>
            <a:pPr>
              <a:defRPr/>
            </a:pPr>
            <a:r>
              <a:rPr lang="de-DE" altLang="de-DE" sz="923" dirty="0"/>
              <a:t>Krokette - Massen verschiedener Art (z.B. Kartoffeln, Pilze, Geflügel), gekocht, geformt, paniert und </a:t>
            </a:r>
            <a:r>
              <a:rPr lang="de-DE" altLang="de-DE" sz="923" dirty="0" err="1"/>
              <a:t>fritiert</a:t>
            </a:r>
            <a:br>
              <a:rPr lang="de-DE" altLang="de-DE" sz="923" dirty="0"/>
            </a:br>
            <a:endParaRPr lang="de-DE" altLang="de-DE" sz="923" dirty="0"/>
          </a:p>
        </p:txBody>
      </p:sp>
      <p:pic>
        <p:nvPicPr>
          <p:cNvPr id="4" name="Grafik 3">
            <a:extLst>
              <a:ext uri="{FF2B5EF4-FFF2-40B4-BE49-F238E27FC236}">
                <a16:creationId xmlns:a16="http://schemas.microsoft.com/office/drawing/2014/main" id="{0FBA9FFA-B706-F91A-D7E9-52EA5A7B17D1}"/>
              </a:ext>
            </a:extLst>
          </p:cNvPr>
          <p:cNvPicPr>
            <a:picLocks noChangeAspect="1"/>
          </p:cNvPicPr>
          <p:nvPr/>
        </p:nvPicPr>
        <p:blipFill>
          <a:blip r:embed="rId2"/>
          <a:stretch>
            <a:fillRect/>
          </a:stretch>
        </p:blipFill>
        <p:spPr>
          <a:xfrm>
            <a:off x="7524328" y="0"/>
            <a:ext cx="1512168" cy="1195388"/>
          </a:xfrm>
          <a:prstGeom prst="rect">
            <a:avLst/>
          </a:prstGeom>
        </p:spPr>
      </p:pic>
      <p:sp>
        <p:nvSpPr>
          <p:cNvPr id="5" name="Textfeld 4">
            <a:extLst>
              <a:ext uri="{FF2B5EF4-FFF2-40B4-BE49-F238E27FC236}">
                <a16:creationId xmlns:a16="http://schemas.microsoft.com/office/drawing/2014/main" id="{B7B45FEF-90F8-0636-BAA5-9651EE14C505}"/>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1790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51694" y="258187"/>
            <a:ext cx="184731" cy="43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de-DE" sz="2215"/>
          </a:p>
        </p:txBody>
      </p:sp>
      <p:sp>
        <p:nvSpPr>
          <p:cNvPr id="3" name="Rectangle 3"/>
          <p:cNvSpPr>
            <a:spLocks noChangeArrowheads="1"/>
          </p:cNvSpPr>
          <p:nvPr/>
        </p:nvSpPr>
        <p:spPr bwMode="auto">
          <a:xfrm>
            <a:off x="1581152" y="1697863"/>
            <a:ext cx="6642588" cy="421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de-DE" altLang="de-DE" sz="923" b="1" dirty="0"/>
              <a:t>K</a:t>
            </a:r>
          </a:p>
          <a:p>
            <a:pPr>
              <a:defRPr/>
            </a:pPr>
            <a:r>
              <a:rPr lang="de-DE" altLang="de-DE" sz="923" dirty="0"/>
              <a:t>Krokette - Massen verschiedener Art (z.B. Kartoffeln, Pilze, Geflügel), gekocht, geformt, paniert und </a:t>
            </a:r>
            <a:r>
              <a:rPr lang="de-DE" altLang="de-DE" sz="923" dirty="0" err="1"/>
              <a:t>fritiert</a:t>
            </a:r>
            <a:endParaRPr lang="de-DE" altLang="de-DE" sz="923" dirty="0"/>
          </a:p>
          <a:p>
            <a:pPr>
              <a:defRPr/>
            </a:pPr>
            <a:r>
              <a:rPr lang="de-DE" altLang="de-DE" sz="923" dirty="0"/>
              <a:t>L</a:t>
            </a:r>
            <a:br>
              <a:rPr lang="de-DE" altLang="de-DE" sz="923" dirty="0"/>
            </a:br>
            <a:r>
              <a:rPr lang="de-DE" altLang="de-DE" sz="923" dirty="0"/>
              <a:t>legieren - weiße Suppen oder helle Soßen aus Sahne und Eigelbmischung (</a:t>
            </a:r>
            <a:r>
              <a:rPr lang="de-DE" altLang="de-DE" sz="923" dirty="0" err="1"/>
              <a:t>Liason</a:t>
            </a:r>
            <a:r>
              <a:rPr lang="de-DE" altLang="de-DE" sz="923" dirty="0"/>
              <a:t>) binden</a:t>
            </a:r>
          </a:p>
          <a:p>
            <a:pPr>
              <a:defRPr/>
            </a:pPr>
            <a:r>
              <a:rPr lang="de-DE" altLang="de-DE" sz="923" b="1" dirty="0"/>
              <a:t>M</a:t>
            </a:r>
            <a:br>
              <a:rPr lang="de-DE" altLang="de-DE" sz="923" dirty="0"/>
            </a:br>
            <a:r>
              <a:rPr lang="de-DE" altLang="de-DE" sz="923" b="1" dirty="0">
                <a:solidFill>
                  <a:srgbClr val="FF0000"/>
                </a:solidFill>
              </a:rPr>
              <a:t>Mise en </a:t>
            </a:r>
            <a:r>
              <a:rPr lang="de-DE" altLang="de-DE" sz="923" b="1" dirty="0" err="1">
                <a:solidFill>
                  <a:srgbClr val="FF0000"/>
                </a:solidFill>
              </a:rPr>
              <a:t>place</a:t>
            </a:r>
            <a:r>
              <a:rPr lang="de-DE" altLang="de-DE" sz="923" b="1" dirty="0">
                <a:solidFill>
                  <a:srgbClr val="FF0000"/>
                </a:solidFill>
              </a:rPr>
              <a:t> - Vorbereiten und Bereitstellen von Zutaten und Geräten in Küche und Service</a:t>
            </a:r>
            <a:br>
              <a:rPr lang="de-DE" altLang="de-DE" sz="923" b="1" dirty="0">
                <a:solidFill>
                  <a:srgbClr val="FF0000"/>
                </a:solidFill>
              </a:rPr>
            </a:br>
            <a:r>
              <a:rPr lang="de-DE" altLang="de-DE" sz="923" dirty="0"/>
              <a:t>Molton - saugfähiges Baumwolltuch zwischen Tisch und Tischdecke</a:t>
            </a:r>
            <a:br>
              <a:rPr lang="de-DE" altLang="de-DE" sz="923" dirty="0"/>
            </a:br>
            <a:r>
              <a:rPr lang="de-DE" altLang="de-DE" sz="923" b="1" dirty="0"/>
              <a:t>P</a:t>
            </a:r>
            <a:br>
              <a:rPr lang="de-DE" altLang="de-DE" sz="923" dirty="0"/>
            </a:br>
            <a:r>
              <a:rPr lang="de-DE" altLang="de-DE" sz="923" dirty="0"/>
              <a:t>panieren - umhüllen, </a:t>
            </a:r>
            <a:r>
              <a:rPr lang="de-DE" altLang="de-DE" sz="923" dirty="0" err="1"/>
              <a:t>einbröseln</a:t>
            </a:r>
            <a:br>
              <a:rPr lang="de-DE" altLang="de-DE" sz="923" dirty="0"/>
            </a:br>
            <a:r>
              <a:rPr lang="de-DE" altLang="de-DE" sz="923" dirty="0"/>
              <a:t>parieren - zurechtschneiden, zurichten (z.B. Sehnen und Haut vom Fleisch abschneiden)</a:t>
            </a:r>
            <a:br>
              <a:rPr lang="de-DE" altLang="de-DE" sz="923" dirty="0"/>
            </a:br>
            <a:r>
              <a:rPr lang="de-DE" altLang="de-DE" sz="923" dirty="0" err="1"/>
              <a:t>Parüren</a:t>
            </a:r>
            <a:r>
              <a:rPr lang="de-DE" altLang="de-DE" sz="923" dirty="0"/>
              <a:t> - Stücke die beim Parieren abgeschnitten </a:t>
            </a:r>
            <a:r>
              <a:rPr lang="de-DE" altLang="de-DE" sz="923" dirty="0" err="1"/>
              <a:t>werdenPatissier</a:t>
            </a:r>
            <a:r>
              <a:rPr lang="de-DE" altLang="de-DE" sz="923" dirty="0"/>
              <a:t> - Küchenkonditor, Süßspeisenkoch</a:t>
            </a:r>
          </a:p>
          <a:p>
            <a:pPr>
              <a:defRPr/>
            </a:pPr>
            <a:r>
              <a:rPr lang="de-DE" altLang="de-DE" sz="923" b="1" dirty="0" err="1">
                <a:solidFill>
                  <a:srgbClr val="FF0000"/>
                </a:solidFill>
              </a:rPr>
              <a:t>pommes</a:t>
            </a:r>
            <a:r>
              <a:rPr lang="de-DE" altLang="de-DE" sz="923" b="1" dirty="0">
                <a:solidFill>
                  <a:srgbClr val="FF0000"/>
                </a:solidFill>
              </a:rPr>
              <a:t> </a:t>
            </a:r>
            <a:r>
              <a:rPr lang="de-DE" altLang="de-DE" sz="923" b="1" dirty="0" err="1">
                <a:solidFill>
                  <a:srgbClr val="FF0000"/>
                </a:solidFill>
              </a:rPr>
              <a:t>nature</a:t>
            </a:r>
            <a:r>
              <a:rPr lang="de-DE" altLang="de-DE" sz="923" b="1" dirty="0">
                <a:solidFill>
                  <a:srgbClr val="FF0000"/>
                </a:solidFill>
              </a:rPr>
              <a:t> – Salzkartoffeln</a:t>
            </a:r>
          </a:p>
          <a:p>
            <a:pPr>
              <a:defRPr/>
            </a:pPr>
            <a:r>
              <a:rPr lang="de-DE" altLang="de-DE" sz="923" dirty="0" err="1"/>
              <a:t>pommes</a:t>
            </a:r>
            <a:r>
              <a:rPr lang="de-DE" altLang="de-DE" sz="923" dirty="0"/>
              <a:t> </a:t>
            </a:r>
            <a:r>
              <a:rPr lang="de-DE" altLang="de-DE" sz="923" dirty="0" err="1"/>
              <a:t>sauteès</a:t>
            </a:r>
            <a:r>
              <a:rPr lang="de-DE" altLang="de-DE" sz="923" dirty="0"/>
              <a:t> - Schwenkkartoffeln, Bratkartoffeln</a:t>
            </a:r>
          </a:p>
          <a:p>
            <a:pPr>
              <a:defRPr/>
            </a:pPr>
            <a:r>
              <a:rPr lang="de-DE" altLang="de-DE" sz="923" dirty="0" err="1"/>
              <a:t>pommes</a:t>
            </a:r>
            <a:r>
              <a:rPr lang="de-DE" altLang="de-DE" sz="923" dirty="0"/>
              <a:t> </a:t>
            </a:r>
            <a:r>
              <a:rPr lang="de-DE" altLang="de-DE" sz="923" dirty="0" err="1"/>
              <a:t>douphine</a:t>
            </a:r>
            <a:r>
              <a:rPr lang="de-DE" altLang="de-DE" sz="923" dirty="0"/>
              <a:t> - Kroketten</a:t>
            </a:r>
          </a:p>
          <a:p>
            <a:pPr>
              <a:defRPr/>
            </a:pPr>
            <a:r>
              <a:rPr lang="de-DE" altLang="de-DE" sz="923" b="1" dirty="0" err="1">
                <a:solidFill>
                  <a:srgbClr val="00B050"/>
                </a:solidFill>
              </a:rPr>
              <a:t>pommes</a:t>
            </a:r>
            <a:r>
              <a:rPr lang="de-DE" altLang="de-DE" sz="923" b="1" dirty="0">
                <a:solidFill>
                  <a:srgbClr val="00B050"/>
                </a:solidFill>
              </a:rPr>
              <a:t> </a:t>
            </a:r>
            <a:r>
              <a:rPr lang="de-DE" altLang="de-DE" sz="923" b="1" dirty="0" err="1">
                <a:solidFill>
                  <a:srgbClr val="00B050"/>
                </a:solidFill>
              </a:rPr>
              <a:t>château</a:t>
            </a:r>
            <a:r>
              <a:rPr lang="de-DE" altLang="de-DE" sz="923" b="1" dirty="0">
                <a:solidFill>
                  <a:srgbClr val="00B050"/>
                </a:solidFill>
              </a:rPr>
              <a:t> – Schlosskartoffeln</a:t>
            </a:r>
          </a:p>
          <a:p>
            <a:pPr>
              <a:defRPr/>
            </a:pPr>
            <a:r>
              <a:rPr lang="de-DE" altLang="de-DE" sz="923" dirty="0" err="1"/>
              <a:t>pommes</a:t>
            </a:r>
            <a:r>
              <a:rPr lang="de-DE" altLang="de-DE" sz="923" dirty="0"/>
              <a:t> </a:t>
            </a:r>
            <a:r>
              <a:rPr lang="de-DE" altLang="de-DE" sz="923" dirty="0" err="1"/>
              <a:t>püree</a:t>
            </a:r>
            <a:r>
              <a:rPr lang="de-DE" altLang="de-DE" sz="923" dirty="0"/>
              <a:t> – Kartoffelbrei</a:t>
            </a:r>
          </a:p>
          <a:p>
            <a:pPr>
              <a:defRPr/>
            </a:pPr>
            <a:r>
              <a:rPr lang="de-DE" altLang="de-DE" sz="923" b="1" dirty="0"/>
              <a:t>S</a:t>
            </a:r>
          </a:p>
          <a:p>
            <a:pPr>
              <a:defRPr/>
            </a:pPr>
            <a:r>
              <a:rPr lang="de-DE" altLang="de-DE" sz="923" b="1" dirty="0">
                <a:solidFill>
                  <a:srgbClr val="FF0000"/>
                </a:solidFill>
              </a:rPr>
              <a:t>Sabayon - Weinschaum</a:t>
            </a:r>
            <a:br>
              <a:rPr lang="de-DE" altLang="de-DE" sz="923" b="1" dirty="0">
                <a:solidFill>
                  <a:srgbClr val="FF0000"/>
                </a:solidFill>
              </a:rPr>
            </a:br>
            <a:r>
              <a:rPr lang="de-DE" altLang="de-DE" sz="923" dirty="0"/>
              <a:t>Salamander - Gerät mit starker Oberhitze zum Überbacken</a:t>
            </a:r>
            <a:br>
              <a:rPr lang="de-DE" altLang="de-DE" sz="923" dirty="0"/>
            </a:br>
            <a:r>
              <a:rPr lang="de-DE" altLang="de-DE" sz="923" dirty="0"/>
              <a:t>sautieren - 1. kleingeschnittene Stücke von sehr zartem Fleisch, Geflügel usw. in einer Schwenkkasserolle (</a:t>
            </a:r>
            <a:r>
              <a:rPr lang="de-DE" altLang="de-DE" sz="923" dirty="0" err="1"/>
              <a:t>Sauteuse</a:t>
            </a:r>
            <a:r>
              <a:rPr lang="de-DE" altLang="de-DE" sz="923" dirty="0"/>
              <a:t>) oder Pfanne gebraten. 2. schwenken, </a:t>
            </a:r>
            <a:r>
              <a:rPr lang="de-DE" altLang="de-DE" sz="923" dirty="0" err="1"/>
              <a:t>anschwenken</a:t>
            </a:r>
            <a:r>
              <a:rPr lang="de-DE" altLang="de-DE" sz="923" dirty="0"/>
              <a:t> (z.B. gegartes Gemüse in Butter)</a:t>
            </a:r>
            <a:br>
              <a:rPr lang="de-DE" altLang="de-DE" sz="923" dirty="0"/>
            </a:br>
            <a:r>
              <a:rPr lang="de-DE" altLang="de-DE" sz="923" b="1" dirty="0">
                <a:solidFill>
                  <a:srgbClr val="00B050"/>
                </a:solidFill>
              </a:rPr>
              <a:t>Sorbet - fest gefrorenes Eis (</a:t>
            </a:r>
            <a:r>
              <a:rPr lang="de-DE" altLang="de-DE" sz="923" b="1" dirty="0" err="1">
                <a:solidFill>
                  <a:srgbClr val="00B050"/>
                </a:solidFill>
              </a:rPr>
              <a:t>Schneeis</a:t>
            </a:r>
            <a:r>
              <a:rPr lang="de-DE" altLang="de-DE" sz="923" b="1" dirty="0">
                <a:solidFill>
                  <a:srgbClr val="00B050"/>
                </a:solidFill>
              </a:rPr>
              <a:t>, Kaltgetränk)</a:t>
            </a:r>
          </a:p>
          <a:p>
            <a:pPr>
              <a:defRPr/>
            </a:pPr>
            <a:r>
              <a:rPr lang="de-DE" altLang="de-DE" sz="923" b="1" dirty="0"/>
              <a:t>T</a:t>
            </a:r>
          </a:p>
          <a:p>
            <a:pPr>
              <a:defRPr/>
            </a:pPr>
            <a:r>
              <a:rPr lang="de-DE" altLang="de-DE" sz="923" b="1" dirty="0">
                <a:solidFill>
                  <a:srgbClr val="FF0000"/>
                </a:solidFill>
              </a:rPr>
              <a:t>tournieren - zurechtschneiden, formen, in Form schneiden</a:t>
            </a:r>
            <a:br>
              <a:rPr lang="de-DE" altLang="de-DE" sz="923" b="1" dirty="0">
                <a:solidFill>
                  <a:srgbClr val="FF0000"/>
                </a:solidFill>
              </a:rPr>
            </a:br>
            <a:r>
              <a:rPr lang="de-DE" altLang="de-DE" sz="923" dirty="0"/>
              <a:t>Tranche - Scheibe (z.B. Fleisch, Brot)</a:t>
            </a:r>
            <a:br>
              <a:rPr lang="de-DE" altLang="de-DE" sz="923" dirty="0"/>
            </a:br>
            <a:r>
              <a:rPr lang="de-DE" altLang="de-DE" sz="923" b="1" dirty="0">
                <a:solidFill>
                  <a:srgbClr val="00B050"/>
                </a:solidFill>
              </a:rPr>
              <a:t>Tranchieren - zerschneiden, in Scheiben schneiden</a:t>
            </a:r>
          </a:p>
          <a:p>
            <a:pPr>
              <a:defRPr/>
            </a:pPr>
            <a:r>
              <a:rPr lang="de-DE" altLang="de-DE" sz="923" b="1" dirty="0"/>
              <a:t>Z</a:t>
            </a:r>
          </a:p>
          <a:p>
            <a:pPr>
              <a:defRPr/>
            </a:pPr>
            <a:r>
              <a:rPr lang="de-DE" altLang="de-DE" sz="923" dirty="0"/>
              <a:t>ziselieren - einritzen, einschneiden, einkerben (z.B. Schwarte bei Schweinefleisch, Fischen, Zitronenscheiben)</a:t>
            </a:r>
          </a:p>
          <a:p>
            <a:pPr>
              <a:defRPr/>
            </a:pPr>
            <a:endParaRPr lang="de-DE" altLang="de-DE" sz="923" dirty="0"/>
          </a:p>
        </p:txBody>
      </p:sp>
      <p:pic>
        <p:nvPicPr>
          <p:cNvPr id="4" name="Grafik 3">
            <a:extLst>
              <a:ext uri="{FF2B5EF4-FFF2-40B4-BE49-F238E27FC236}">
                <a16:creationId xmlns:a16="http://schemas.microsoft.com/office/drawing/2014/main" id="{0289A10D-A266-C258-412F-EC1E1B6B5321}"/>
              </a:ext>
            </a:extLst>
          </p:cNvPr>
          <p:cNvPicPr>
            <a:picLocks noChangeAspect="1"/>
          </p:cNvPicPr>
          <p:nvPr/>
        </p:nvPicPr>
        <p:blipFill>
          <a:blip r:embed="rId2"/>
          <a:stretch>
            <a:fillRect/>
          </a:stretch>
        </p:blipFill>
        <p:spPr>
          <a:xfrm>
            <a:off x="7524328" y="0"/>
            <a:ext cx="1512168" cy="1195388"/>
          </a:xfrm>
          <a:prstGeom prst="rect">
            <a:avLst/>
          </a:prstGeom>
        </p:spPr>
      </p:pic>
      <p:sp>
        <p:nvSpPr>
          <p:cNvPr id="5" name="Textfeld 4">
            <a:extLst>
              <a:ext uri="{FF2B5EF4-FFF2-40B4-BE49-F238E27FC236}">
                <a16:creationId xmlns:a16="http://schemas.microsoft.com/office/drawing/2014/main" id="{EFDEDC9F-60C1-0A47-9EBC-EE6235632FE4}"/>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1276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01013" y="4868863"/>
            <a:ext cx="1054100"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 name="Textfeld 18"/>
          <p:cNvSpPr txBox="1"/>
          <p:nvPr/>
        </p:nvSpPr>
        <p:spPr>
          <a:xfrm>
            <a:off x="5292725" y="1125538"/>
            <a:ext cx="2928938" cy="400050"/>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de-DE" sz="2000" b="1" dirty="0">
                <a:effectLst>
                  <a:outerShdw blurRad="38100" dist="38100" dir="2700000" algn="tl">
                    <a:srgbClr val="DDDDDD"/>
                  </a:outerShdw>
                </a:effectLst>
                <a:latin typeface="Bradley Hand ITC" charset="0"/>
                <a:cs typeface="+mn-cs"/>
              </a:rPr>
              <a:t>Spargel 1</a:t>
            </a:r>
          </a:p>
        </p:txBody>
      </p:sp>
      <p:pic>
        <p:nvPicPr>
          <p:cNvPr id="17411" name="Picture 1052" descr="ko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73025"/>
            <a:ext cx="1081087"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97825" y="3068638"/>
            <a:ext cx="1162050" cy="931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413" name="Rectangle 2"/>
          <p:cNvSpPr>
            <a:spLocks noChangeArrowheads="1"/>
          </p:cNvSpPr>
          <p:nvPr/>
        </p:nvSpPr>
        <p:spPr bwMode="auto">
          <a:xfrm>
            <a:off x="755650" y="1415941"/>
            <a:ext cx="777716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de-DE" sz="900" b="1" dirty="0">
                <a:solidFill>
                  <a:srgbClr val="000000"/>
                </a:solidFill>
                <a:cs typeface="Times New Roman" charset="0"/>
              </a:rPr>
              <a:t>Was ist Spargel?</a:t>
            </a:r>
            <a:br>
              <a:rPr lang="de-DE" sz="900" dirty="0">
                <a:solidFill>
                  <a:srgbClr val="000000"/>
                </a:solidFill>
                <a:cs typeface="Times New Roman" charset="0"/>
              </a:rPr>
            </a:br>
            <a:r>
              <a:rPr lang="de-DE" sz="900" dirty="0">
                <a:solidFill>
                  <a:srgbClr val="000000"/>
                </a:solidFill>
                <a:cs typeface="Times New Roman" charset="0"/>
              </a:rPr>
              <a:t>Spargel ist eine mehrj</a:t>
            </a:r>
            <a:r>
              <a:rPr lang="de-DE" sz="900" dirty="0">
                <a:solidFill>
                  <a:srgbClr val="000000"/>
                </a:solidFill>
                <a:latin typeface="Calibri" charset="0"/>
                <a:cs typeface="Times New Roman" charset="0"/>
              </a:rPr>
              <a:t>ä</a:t>
            </a:r>
            <a:r>
              <a:rPr lang="de-DE" sz="900" dirty="0">
                <a:solidFill>
                  <a:srgbClr val="000000"/>
                </a:solidFill>
                <a:cs typeface="Times New Roman" charset="0"/>
              </a:rPr>
              <a:t>hrige Staude, bei der nur der etwa 35 cm tief unter der Erdoberfl</a:t>
            </a:r>
            <a:r>
              <a:rPr lang="de-DE" sz="900" dirty="0">
                <a:solidFill>
                  <a:srgbClr val="000000"/>
                </a:solidFill>
                <a:latin typeface="Calibri" charset="0"/>
                <a:cs typeface="Times New Roman" charset="0"/>
              </a:rPr>
              <a:t>ä</a:t>
            </a:r>
            <a:r>
              <a:rPr lang="de-DE" sz="900" dirty="0">
                <a:solidFill>
                  <a:srgbClr val="000000"/>
                </a:solidFill>
                <a:cs typeface="Times New Roman" charset="0"/>
              </a:rPr>
              <a:t>che liegende Wurzelstock </a:t>
            </a:r>
            <a:r>
              <a:rPr lang="de-DE" sz="900" dirty="0">
                <a:solidFill>
                  <a:srgbClr val="000000"/>
                </a:solidFill>
                <a:latin typeface="Calibri" charset="0"/>
                <a:cs typeface="Times New Roman" charset="0"/>
              </a:rPr>
              <a:t>ü</a:t>
            </a:r>
            <a:r>
              <a:rPr lang="de-DE" sz="900" dirty="0">
                <a:solidFill>
                  <a:srgbClr val="000000"/>
                </a:solidFill>
                <a:cs typeface="Times New Roman" charset="0"/>
              </a:rPr>
              <a:t>berwintert. J</a:t>
            </a:r>
            <a:r>
              <a:rPr lang="de-DE" sz="900" dirty="0">
                <a:solidFill>
                  <a:srgbClr val="000000"/>
                </a:solidFill>
                <a:latin typeface="Calibri" charset="0"/>
                <a:cs typeface="Times New Roman" charset="0"/>
              </a:rPr>
              <a:t>ä</a:t>
            </a:r>
            <a:r>
              <a:rPr lang="de-DE" sz="900" dirty="0">
                <a:solidFill>
                  <a:srgbClr val="000000"/>
                </a:solidFill>
                <a:cs typeface="Times New Roman" charset="0"/>
              </a:rPr>
              <a:t>hrlich im Fr</a:t>
            </a:r>
            <a:r>
              <a:rPr lang="de-DE" sz="900" dirty="0">
                <a:solidFill>
                  <a:srgbClr val="000000"/>
                </a:solidFill>
                <a:latin typeface="Calibri" charset="0"/>
                <a:cs typeface="Times New Roman" charset="0"/>
              </a:rPr>
              <a:t>ü</a:t>
            </a:r>
            <a:r>
              <a:rPr lang="de-DE" sz="900" dirty="0">
                <a:solidFill>
                  <a:srgbClr val="000000"/>
                </a:solidFill>
                <a:cs typeface="Times New Roman" charset="0"/>
              </a:rPr>
              <a:t>hjahr treibt Spargel daher mehrere Sprosse, die als Spargel geerntet werden. Biologisch gesehen ist Spargel also ein </a:t>
            </a:r>
            <a:r>
              <a:rPr lang="de-DE" sz="900" dirty="0" err="1">
                <a:solidFill>
                  <a:srgbClr val="000000"/>
                </a:solidFill>
                <a:cs typeface="Times New Roman" charset="0"/>
              </a:rPr>
              <a:t>Stengelspross</a:t>
            </a:r>
            <a:r>
              <a:rPr lang="de-DE" sz="900" dirty="0">
                <a:solidFill>
                  <a:srgbClr val="000000"/>
                </a:solidFill>
                <a:cs typeface="Times New Roman" charset="0"/>
              </a:rPr>
              <a:t> der Spargelpflanze. Nach der Ernte bilden die verbliebenen Sprosse das Spargelgr</a:t>
            </a:r>
            <a:r>
              <a:rPr lang="de-DE" sz="900" dirty="0">
                <a:solidFill>
                  <a:srgbClr val="000000"/>
                </a:solidFill>
                <a:latin typeface="Calibri" charset="0"/>
                <a:cs typeface="Times New Roman" charset="0"/>
              </a:rPr>
              <a:t>ü</a:t>
            </a:r>
            <a:r>
              <a:rPr lang="de-DE" sz="900" dirty="0">
                <a:solidFill>
                  <a:srgbClr val="000000"/>
                </a:solidFill>
                <a:cs typeface="Times New Roman" charset="0"/>
              </a:rPr>
              <a:t>n oder Spargelkraut. </a:t>
            </a:r>
            <a:endParaRPr lang="de-DE" sz="900" dirty="0">
              <a:cs typeface="Times New Roman" charset="0"/>
            </a:endParaRPr>
          </a:p>
        </p:txBody>
      </p:sp>
      <p:sp>
        <p:nvSpPr>
          <p:cNvPr id="6151" name="Rectangle 3"/>
          <p:cNvSpPr>
            <a:spLocks noChangeArrowheads="1"/>
          </p:cNvSpPr>
          <p:nvPr/>
        </p:nvSpPr>
        <p:spPr bwMode="auto">
          <a:xfrm>
            <a:off x="755650" y="2082860"/>
            <a:ext cx="7426325"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de-DE" sz="900" b="1" dirty="0">
                <a:solidFill>
                  <a:srgbClr val="000000"/>
                </a:solidFill>
                <a:cs typeface="Times New Roman" charset="0"/>
              </a:rPr>
              <a:t>Wie lange dauert die Spargelsaison?</a:t>
            </a:r>
            <a:br>
              <a:rPr lang="de-DE" sz="900" dirty="0">
                <a:solidFill>
                  <a:srgbClr val="000000"/>
                </a:solidFill>
                <a:cs typeface="Times New Roman" charset="0"/>
              </a:rPr>
            </a:br>
            <a:r>
              <a:rPr lang="de-DE" sz="900" dirty="0">
                <a:solidFill>
                  <a:srgbClr val="000000"/>
                </a:solidFill>
                <a:cs typeface="Times New Roman" charset="0"/>
              </a:rPr>
              <a:t>Die Spargelernte beginnt - je nach Witterung - etwa Ende April und dauert traditionell bis zum 24. Juni (Johanni). Die Ernte wird beendet, damit die Pflanzen eine ausreichende Regenerationszeit haben, um im folgenden Jahr gen</a:t>
            </a:r>
            <a:r>
              <a:rPr lang="de-DE" sz="900" dirty="0">
                <a:solidFill>
                  <a:srgbClr val="000000"/>
                </a:solidFill>
                <a:latin typeface="Calibri" charset="0"/>
                <a:cs typeface="Times New Roman" charset="0"/>
              </a:rPr>
              <a:t>ü</a:t>
            </a:r>
            <a:r>
              <a:rPr lang="de-DE" sz="900" dirty="0">
                <a:solidFill>
                  <a:srgbClr val="000000"/>
                </a:solidFill>
                <a:cs typeface="Times New Roman" charset="0"/>
              </a:rPr>
              <a:t>gend neue Sprosse bilden zu k</a:t>
            </a:r>
            <a:r>
              <a:rPr lang="de-DE" sz="900" dirty="0">
                <a:solidFill>
                  <a:srgbClr val="000000"/>
                </a:solidFill>
                <a:latin typeface="Calibri" charset="0"/>
                <a:cs typeface="Times New Roman" charset="0"/>
              </a:rPr>
              <a:t>ö</a:t>
            </a:r>
            <a:r>
              <a:rPr lang="de-DE" sz="900" dirty="0">
                <a:solidFill>
                  <a:srgbClr val="000000"/>
                </a:solidFill>
                <a:cs typeface="Times New Roman" charset="0"/>
              </a:rPr>
              <a:t>nnen.</a:t>
            </a:r>
            <a:r>
              <a:rPr lang="de-DE" sz="900" b="1" dirty="0"/>
              <a:t> Alte fränkische Bauernregel zum Ende der Spargelsaison </a:t>
            </a:r>
            <a:r>
              <a:rPr lang="de-DE" sz="900" dirty="0"/>
              <a:t>“Kirschen rot, Spargel tot”</a:t>
            </a:r>
            <a:endParaRPr lang="de-DE" sz="900" dirty="0">
              <a:cs typeface="Times New Roman" charset="0"/>
            </a:endParaRPr>
          </a:p>
          <a:p>
            <a:pPr eaLnBrk="0" hangingPunct="0"/>
            <a:r>
              <a:rPr lang="de-DE" sz="900" b="1" dirty="0">
                <a:solidFill>
                  <a:srgbClr val="000000"/>
                </a:solidFill>
                <a:cs typeface="Times New Roman" charset="0"/>
              </a:rPr>
              <a:t>Warum ist guter Spargel eigentlich so teuer?</a:t>
            </a:r>
            <a:br>
              <a:rPr lang="de-DE" sz="900" b="1" dirty="0">
                <a:solidFill>
                  <a:srgbClr val="000000"/>
                </a:solidFill>
                <a:cs typeface="Times New Roman" charset="0"/>
              </a:rPr>
            </a:br>
            <a:r>
              <a:rPr lang="de-DE" sz="900" dirty="0">
                <a:solidFill>
                  <a:srgbClr val="000000"/>
                </a:solidFill>
                <a:cs typeface="Times New Roman" charset="0"/>
              </a:rPr>
              <a:t>Spargel war schon in der Antike etwas Besonderes. Der hohe Preis der feinen Stangen erhitzte seit jeher die Gem</a:t>
            </a:r>
            <a:r>
              <a:rPr lang="de-DE" sz="900" dirty="0">
                <a:solidFill>
                  <a:srgbClr val="000000"/>
                </a:solidFill>
                <a:latin typeface="Calibri" charset="0"/>
                <a:cs typeface="Times New Roman" charset="0"/>
              </a:rPr>
              <a:t>ü</a:t>
            </a:r>
            <a:r>
              <a:rPr lang="de-DE" sz="900" dirty="0">
                <a:solidFill>
                  <a:srgbClr val="000000"/>
                </a:solidFill>
                <a:cs typeface="Times New Roman" charset="0"/>
              </a:rPr>
              <a:t>ter und veranlasste den r</a:t>
            </a:r>
            <a:r>
              <a:rPr lang="de-DE" sz="900" dirty="0">
                <a:solidFill>
                  <a:srgbClr val="000000"/>
                </a:solidFill>
                <a:latin typeface="Calibri" charset="0"/>
                <a:cs typeface="Times New Roman" charset="0"/>
              </a:rPr>
              <a:t>ö</a:t>
            </a:r>
            <a:r>
              <a:rPr lang="de-DE" sz="900" dirty="0">
                <a:solidFill>
                  <a:srgbClr val="000000"/>
                </a:solidFill>
                <a:cs typeface="Times New Roman" charset="0"/>
              </a:rPr>
              <a:t>mischen Kaiser </a:t>
            </a:r>
            <a:r>
              <a:rPr lang="de-DE" sz="900" dirty="0" err="1">
                <a:solidFill>
                  <a:srgbClr val="000000"/>
                </a:solidFill>
                <a:cs typeface="Times New Roman" charset="0"/>
              </a:rPr>
              <a:t>Diokletian</a:t>
            </a:r>
            <a:r>
              <a:rPr lang="de-DE" sz="900" dirty="0">
                <a:solidFill>
                  <a:srgbClr val="000000"/>
                </a:solidFill>
                <a:cs typeface="Times New Roman" charset="0"/>
              </a:rPr>
              <a:t> im Jahre 304, per Erlass den Spargelpreis zu regeln. Der Hauptgrund f</a:t>
            </a:r>
            <a:r>
              <a:rPr lang="de-DE" sz="900" dirty="0">
                <a:solidFill>
                  <a:srgbClr val="000000"/>
                </a:solidFill>
                <a:latin typeface="Calibri" charset="0"/>
                <a:cs typeface="Times New Roman" charset="0"/>
              </a:rPr>
              <a:t>ü</a:t>
            </a:r>
            <a:r>
              <a:rPr lang="de-DE" sz="900" dirty="0">
                <a:solidFill>
                  <a:srgbClr val="000000"/>
                </a:solidFill>
                <a:cs typeface="Times New Roman" charset="0"/>
              </a:rPr>
              <a:t>r den auch heute noch relativ hohen Preis, liegt allerdings im aufwendigen, pflege- und arbeitsintensiven und daher relativ teuren Anbau begr</a:t>
            </a:r>
            <a:r>
              <a:rPr lang="de-DE" sz="900" dirty="0">
                <a:solidFill>
                  <a:srgbClr val="000000"/>
                </a:solidFill>
                <a:latin typeface="Calibri" charset="0"/>
                <a:cs typeface="Times New Roman" charset="0"/>
              </a:rPr>
              <a:t>ü</a:t>
            </a:r>
            <a:r>
              <a:rPr lang="de-DE" sz="900" dirty="0">
                <a:solidFill>
                  <a:srgbClr val="000000"/>
                </a:solidFill>
                <a:cs typeface="Times New Roman" charset="0"/>
              </a:rPr>
              <a:t>ndet. Spargel wird auch heute noch </a:t>
            </a:r>
            <a:r>
              <a:rPr lang="de-DE" sz="900" dirty="0">
                <a:solidFill>
                  <a:srgbClr val="000000"/>
                </a:solidFill>
                <a:latin typeface="Calibri" charset="0"/>
                <a:cs typeface="Times New Roman" charset="0"/>
              </a:rPr>
              <a:t>ü</a:t>
            </a:r>
            <a:r>
              <a:rPr lang="de-DE" sz="900" dirty="0">
                <a:solidFill>
                  <a:srgbClr val="000000"/>
                </a:solidFill>
                <a:cs typeface="Times New Roman" charset="0"/>
              </a:rPr>
              <a:t>berwiegend von Hand und unter Kreuzschmerzen geerntet. Viel Geduld ist zudem n</a:t>
            </a:r>
            <a:r>
              <a:rPr lang="de-DE" sz="900" dirty="0">
                <a:solidFill>
                  <a:srgbClr val="000000"/>
                </a:solidFill>
                <a:latin typeface="Calibri" charset="0"/>
                <a:cs typeface="Times New Roman" charset="0"/>
              </a:rPr>
              <a:t>ö</a:t>
            </a:r>
            <a:r>
              <a:rPr lang="de-DE" sz="900" dirty="0">
                <a:solidFill>
                  <a:srgbClr val="000000"/>
                </a:solidFill>
                <a:cs typeface="Times New Roman" charset="0"/>
              </a:rPr>
              <a:t>tig, bis der Spargel im dritten Jahr nach der Pflanzung die erste volle Ernte liefert. Wer also frischen heimischen Spargel essen m</a:t>
            </a:r>
            <a:r>
              <a:rPr lang="de-DE" sz="900" dirty="0">
                <a:solidFill>
                  <a:srgbClr val="000000"/>
                </a:solidFill>
                <a:latin typeface="Calibri" charset="0"/>
                <a:cs typeface="Times New Roman" charset="0"/>
              </a:rPr>
              <a:t>ö</a:t>
            </a:r>
            <a:r>
              <a:rPr lang="de-DE" sz="900" dirty="0">
                <a:solidFill>
                  <a:srgbClr val="000000"/>
                </a:solidFill>
                <a:cs typeface="Times New Roman" charset="0"/>
              </a:rPr>
              <a:t>chte, muss sich diesen Genuss aus gutem Grund etwas wert sein lassen. Allerdings schwankt der Spargelpreis von Jahr zu Jahr und innerhalb jeder Saison nicht unerheblich.</a:t>
            </a:r>
            <a:endParaRPr lang="de-DE" sz="900" dirty="0">
              <a:cs typeface="Times New Roman" charset="0"/>
            </a:endParaRPr>
          </a:p>
          <a:p>
            <a:pPr eaLnBrk="0" hangingPunct="0"/>
            <a:r>
              <a:rPr lang="de-DE" sz="900" b="1" dirty="0">
                <a:solidFill>
                  <a:srgbClr val="000000"/>
                </a:solidFill>
                <a:cs typeface="Times New Roman" charset="0"/>
              </a:rPr>
              <a:t>Welcher Spargel kostet mehr - wei</a:t>
            </a:r>
            <a:r>
              <a:rPr lang="de-DE" sz="900" b="1" dirty="0">
                <a:solidFill>
                  <a:srgbClr val="000000"/>
                </a:solidFill>
                <a:latin typeface="Calibri" charset="0"/>
                <a:cs typeface="Times New Roman" charset="0"/>
              </a:rPr>
              <a:t>ß</a:t>
            </a:r>
            <a:r>
              <a:rPr lang="de-DE" sz="900" b="1" dirty="0">
                <a:solidFill>
                  <a:srgbClr val="000000"/>
                </a:solidFill>
                <a:cs typeface="Times New Roman" charset="0"/>
              </a:rPr>
              <a:t>er oder gr</a:t>
            </a:r>
            <a:r>
              <a:rPr lang="de-DE" sz="900" b="1" dirty="0">
                <a:solidFill>
                  <a:srgbClr val="000000"/>
                </a:solidFill>
                <a:latin typeface="Calibri" charset="0"/>
                <a:cs typeface="Times New Roman" charset="0"/>
              </a:rPr>
              <a:t>ü</a:t>
            </a:r>
            <a:r>
              <a:rPr lang="de-DE" sz="900" b="1" dirty="0">
                <a:solidFill>
                  <a:srgbClr val="000000"/>
                </a:solidFill>
                <a:cs typeface="Times New Roman" charset="0"/>
              </a:rPr>
              <a:t>ner?</a:t>
            </a:r>
            <a:br>
              <a:rPr lang="de-DE" sz="900" dirty="0">
                <a:solidFill>
                  <a:srgbClr val="000000"/>
                </a:solidFill>
                <a:cs typeface="Times New Roman" charset="0"/>
              </a:rPr>
            </a:br>
            <a:r>
              <a:rPr lang="de-DE" sz="900" dirty="0" err="1">
                <a:solidFill>
                  <a:srgbClr val="000000"/>
                </a:solidFill>
                <a:cs typeface="Times New Roman" charset="0"/>
              </a:rPr>
              <a:t>Weisser</a:t>
            </a:r>
            <a:r>
              <a:rPr lang="de-DE" sz="900" dirty="0">
                <a:solidFill>
                  <a:srgbClr val="000000"/>
                </a:solidFill>
                <a:cs typeface="Times New Roman" charset="0"/>
              </a:rPr>
              <a:t> Bleichspargel ist in Deutschland - im Unterschied zu vielen anderen L</a:t>
            </a:r>
            <a:r>
              <a:rPr lang="de-DE" sz="900" dirty="0">
                <a:solidFill>
                  <a:srgbClr val="000000"/>
                </a:solidFill>
                <a:latin typeface="Calibri" charset="0"/>
                <a:cs typeface="Times New Roman" charset="0"/>
              </a:rPr>
              <a:t>ä</a:t>
            </a:r>
            <a:r>
              <a:rPr lang="de-DE" sz="900" dirty="0">
                <a:solidFill>
                  <a:srgbClr val="000000"/>
                </a:solidFill>
                <a:cs typeface="Times New Roman" charset="0"/>
              </a:rPr>
              <a:t>ndern - bisher marktbeherrschend, w</a:t>
            </a:r>
            <a:r>
              <a:rPr lang="de-DE" sz="900" dirty="0">
                <a:solidFill>
                  <a:srgbClr val="000000"/>
                </a:solidFill>
                <a:latin typeface="Calibri" charset="0"/>
                <a:cs typeface="Times New Roman" charset="0"/>
              </a:rPr>
              <a:t>ä</a:t>
            </a:r>
            <a:r>
              <a:rPr lang="de-DE" sz="900" dirty="0">
                <a:solidFill>
                  <a:srgbClr val="000000"/>
                </a:solidFill>
                <a:cs typeface="Times New Roman" charset="0"/>
              </a:rPr>
              <a:t>hrend Gr</a:t>
            </a:r>
            <a:r>
              <a:rPr lang="de-DE" sz="900" dirty="0">
                <a:solidFill>
                  <a:srgbClr val="000000"/>
                </a:solidFill>
                <a:latin typeface="Calibri" charset="0"/>
                <a:cs typeface="Times New Roman" charset="0"/>
              </a:rPr>
              <a:t>ü</a:t>
            </a:r>
            <a:r>
              <a:rPr lang="de-DE" sz="900" dirty="0">
                <a:solidFill>
                  <a:srgbClr val="000000"/>
                </a:solidFill>
                <a:cs typeface="Times New Roman" charset="0"/>
              </a:rPr>
              <a:t>nspargel h</a:t>
            </a:r>
            <a:r>
              <a:rPr lang="de-DE" sz="900" dirty="0">
                <a:solidFill>
                  <a:srgbClr val="000000"/>
                </a:solidFill>
                <a:latin typeface="Calibri" charset="0"/>
                <a:cs typeface="Times New Roman" charset="0"/>
              </a:rPr>
              <a:t>ä</a:t>
            </a:r>
            <a:r>
              <a:rPr lang="de-DE" sz="900" dirty="0">
                <a:solidFill>
                  <a:srgbClr val="000000"/>
                </a:solidFill>
                <a:cs typeface="Times New Roman" charset="0"/>
              </a:rPr>
              <a:t>ufig nur auf kleineren Teilfl</a:t>
            </a:r>
            <a:r>
              <a:rPr lang="de-DE" sz="900" dirty="0">
                <a:solidFill>
                  <a:srgbClr val="000000"/>
                </a:solidFill>
                <a:latin typeface="Calibri" charset="0"/>
                <a:cs typeface="Times New Roman" charset="0"/>
              </a:rPr>
              <a:t>ä</a:t>
            </a:r>
            <a:r>
              <a:rPr lang="de-DE" sz="900" dirty="0">
                <a:solidFill>
                  <a:srgbClr val="000000"/>
                </a:solidFill>
                <a:cs typeface="Times New Roman" charset="0"/>
              </a:rPr>
              <a:t>chen angebaut wird. Insgesamt sind Anbau und Ernte von Gr</a:t>
            </a:r>
            <a:r>
              <a:rPr lang="de-DE" sz="900" dirty="0">
                <a:solidFill>
                  <a:srgbClr val="000000"/>
                </a:solidFill>
                <a:latin typeface="Calibri" charset="0"/>
                <a:cs typeface="Times New Roman" charset="0"/>
              </a:rPr>
              <a:t>ü</a:t>
            </a:r>
            <a:r>
              <a:rPr lang="de-DE" sz="900" dirty="0">
                <a:solidFill>
                  <a:srgbClr val="000000"/>
                </a:solidFill>
                <a:cs typeface="Times New Roman" charset="0"/>
              </a:rPr>
              <a:t>nspargel etwas weniger aufwendig. Daher kann gr</a:t>
            </a:r>
            <a:r>
              <a:rPr lang="de-DE" sz="900" dirty="0">
                <a:solidFill>
                  <a:srgbClr val="000000"/>
                </a:solidFill>
                <a:latin typeface="Calibri" charset="0"/>
                <a:cs typeface="Times New Roman" charset="0"/>
              </a:rPr>
              <a:t>ü</a:t>
            </a:r>
            <a:r>
              <a:rPr lang="de-DE" sz="900" dirty="0">
                <a:solidFill>
                  <a:srgbClr val="000000"/>
                </a:solidFill>
                <a:cs typeface="Times New Roman" charset="0"/>
              </a:rPr>
              <a:t>ner Spargel meist geringf</a:t>
            </a:r>
            <a:r>
              <a:rPr lang="de-DE" sz="900" dirty="0">
                <a:solidFill>
                  <a:srgbClr val="000000"/>
                </a:solidFill>
                <a:latin typeface="Calibri" charset="0"/>
                <a:cs typeface="Times New Roman" charset="0"/>
              </a:rPr>
              <a:t>ü</a:t>
            </a:r>
            <a:r>
              <a:rPr lang="de-DE" sz="900" dirty="0">
                <a:solidFill>
                  <a:srgbClr val="000000"/>
                </a:solidFill>
                <a:cs typeface="Times New Roman" charset="0"/>
              </a:rPr>
              <a:t>gig g</a:t>
            </a:r>
            <a:r>
              <a:rPr lang="de-DE" sz="900" dirty="0">
                <a:solidFill>
                  <a:srgbClr val="000000"/>
                </a:solidFill>
                <a:latin typeface="Calibri" charset="0"/>
                <a:cs typeface="Times New Roman" charset="0"/>
              </a:rPr>
              <a:t>ü</a:t>
            </a:r>
            <a:r>
              <a:rPr lang="de-DE" sz="900" dirty="0">
                <a:solidFill>
                  <a:srgbClr val="000000"/>
                </a:solidFill>
                <a:cs typeface="Times New Roman" charset="0"/>
              </a:rPr>
              <a:t>nstiger angeboten werden.</a:t>
            </a:r>
            <a:endParaRPr lang="de-DE" sz="900" dirty="0">
              <a:cs typeface="Times New Roman" charset="0"/>
            </a:endParaRPr>
          </a:p>
          <a:p>
            <a:pPr eaLnBrk="0" hangingPunct="0"/>
            <a:r>
              <a:rPr lang="de-DE" sz="900" b="1" dirty="0">
                <a:solidFill>
                  <a:srgbClr val="000000"/>
                </a:solidFill>
                <a:cs typeface="Times New Roman" charset="0"/>
              </a:rPr>
              <a:t>Woran erkenne ich wirklich frischen Spargel?</a:t>
            </a:r>
            <a:br>
              <a:rPr lang="de-DE" sz="900" dirty="0">
                <a:solidFill>
                  <a:srgbClr val="000000"/>
                </a:solidFill>
                <a:cs typeface="Times New Roman" charset="0"/>
              </a:rPr>
            </a:br>
            <a:r>
              <a:rPr lang="de-DE" sz="900" dirty="0">
                <a:solidFill>
                  <a:srgbClr val="000000"/>
                </a:solidFill>
                <a:cs typeface="Times New Roman" charset="0"/>
              </a:rPr>
              <a:t>Frischen Spargel erkennen Sie an fest geschlossenen Spitzen und jeweils gleichm</a:t>
            </a:r>
            <a:r>
              <a:rPr lang="de-DE" sz="900" dirty="0">
                <a:solidFill>
                  <a:srgbClr val="000000"/>
                </a:solidFill>
                <a:latin typeface="Calibri" charset="0"/>
                <a:cs typeface="Times New Roman" charset="0"/>
              </a:rPr>
              <a:t>äß</a:t>
            </a:r>
            <a:r>
              <a:rPr lang="de-DE" sz="900" dirty="0">
                <a:solidFill>
                  <a:srgbClr val="000000"/>
                </a:solidFill>
                <a:cs typeface="Times New Roman" charset="0"/>
              </a:rPr>
              <a:t>igem Durchmesser. Die Spargelenden sollten nicht ausgetrocknet sein. Doch Vorsicht: Manche H</a:t>
            </a:r>
            <a:r>
              <a:rPr lang="de-DE" sz="900" dirty="0">
                <a:solidFill>
                  <a:srgbClr val="000000"/>
                </a:solidFill>
                <a:latin typeface="Calibri" charset="0"/>
                <a:cs typeface="Times New Roman" charset="0"/>
              </a:rPr>
              <a:t>ä</a:t>
            </a:r>
            <a:r>
              <a:rPr lang="de-DE" sz="900" dirty="0">
                <a:solidFill>
                  <a:srgbClr val="000000"/>
                </a:solidFill>
                <a:cs typeface="Times New Roman" charset="0"/>
              </a:rPr>
              <a:t>ndler schneiden die Enden heimlich nochmals ab, bevor die Ware </a:t>
            </a:r>
            <a:r>
              <a:rPr lang="ja-JP" altLang="de-DE" sz="900" dirty="0">
                <a:solidFill>
                  <a:srgbClr val="000000"/>
                </a:solidFill>
                <a:latin typeface="Calibri" charset="0"/>
                <a:cs typeface="Times New Roman" charset="0"/>
              </a:rPr>
              <a:t>“</a:t>
            </a:r>
            <a:r>
              <a:rPr lang="de-DE" altLang="ja-JP" sz="900" dirty="0">
                <a:solidFill>
                  <a:srgbClr val="000000"/>
                </a:solidFill>
                <a:cs typeface="Arial" charset="0"/>
              </a:rPr>
              <a:t>aufgefrischt</a:t>
            </a:r>
            <a:r>
              <a:rPr lang="ja-JP" altLang="de-DE" sz="900" dirty="0">
                <a:solidFill>
                  <a:srgbClr val="000000"/>
                </a:solidFill>
                <a:latin typeface="Calibri" charset="0"/>
                <a:cs typeface="Times New Roman" charset="0"/>
              </a:rPr>
              <a:t>”</a:t>
            </a:r>
            <a:r>
              <a:rPr lang="de-DE" altLang="ja-JP" sz="900" dirty="0">
                <a:solidFill>
                  <a:srgbClr val="000000"/>
                </a:solidFill>
                <a:cs typeface="Arial" charset="0"/>
              </a:rPr>
              <a:t> in die Auslage kommt. Frische Qualit</a:t>
            </a:r>
            <a:r>
              <a:rPr lang="de-DE" altLang="ja-JP" sz="900" dirty="0">
                <a:solidFill>
                  <a:srgbClr val="000000"/>
                </a:solidFill>
                <a:latin typeface="Calibri" charset="0"/>
                <a:cs typeface="Arial" charset="0"/>
              </a:rPr>
              <a:t>ä</a:t>
            </a:r>
            <a:r>
              <a:rPr lang="de-DE" altLang="ja-JP" sz="900" dirty="0">
                <a:solidFill>
                  <a:srgbClr val="000000"/>
                </a:solidFill>
                <a:cs typeface="Arial" charset="0"/>
              </a:rPr>
              <a:t>t ist auch an der Festigkeit der Stangen zu erkennen. Manche Menschen schlagen zwei Stangen Spargel gegeneinander - wenn ein heller Ton erklingt, ist der Spargel frisch. </a:t>
            </a:r>
            <a:endParaRPr lang="de-DE" altLang="ja-JP" sz="900" dirty="0">
              <a:cs typeface="Arial" charset="0"/>
            </a:endParaRPr>
          </a:p>
          <a:p>
            <a:pPr eaLnBrk="0" hangingPunct="0"/>
            <a:r>
              <a:rPr lang="de-DE" sz="900" b="1" dirty="0">
                <a:solidFill>
                  <a:srgbClr val="000000"/>
                </a:solidFill>
                <a:cs typeface="Arial" charset="0"/>
              </a:rPr>
              <a:t>Was habe ich falsch gemacht, wenn der Spargel bitter schmeckt?</a:t>
            </a:r>
            <a:br>
              <a:rPr lang="de-DE" sz="900" dirty="0">
                <a:solidFill>
                  <a:srgbClr val="000000"/>
                </a:solidFill>
                <a:cs typeface="Arial" charset="0"/>
              </a:rPr>
            </a:br>
            <a:r>
              <a:rPr lang="de-DE" sz="900" dirty="0">
                <a:solidFill>
                  <a:srgbClr val="000000"/>
                </a:solidFill>
                <a:cs typeface="Arial" charset="0"/>
              </a:rPr>
              <a:t>Als Spargelkunde haben Sie wahrscheinlich nicht viel falsch gemacht! Ordentlich angebauter Spargel sollte n</a:t>
            </a:r>
            <a:r>
              <a:rPr lang="de-DE" sz="900" dirty="0">
                <a:solidFill>
                  <a:srgbClr val="000000"/>
                </a:solidFill>
                <a:latin typeface="Calibri" charset="0"/>
                <a:cs typeface="Arial" charset="0"/>
              </a:rPr>
              <a:t>ä</a:t>
            </a:r>
            <a:r>
              <a:rPr lang="de-DE" sz="900" dirty="0">
                <a:solidFill>
                  <a:srgbClr val="000000"/>
                </a:solidFill>
                <a:cs typeface="Arial" charset="0"/>
              </a:rPr>
              <a:t>mlich nicht bitter schmecken. Durch Zugabe einer kleinen Menge Zucker ins Kochwasser, werden dem Spargel (angeblich) Bitterstoffe entzogen. Wirklich bitter schmeckender Spargel wird so jedoch kaum "neutralisiert" werden k</a:t>
            </a:r>
            <a:r>
              <a:rPr lang="de-DE" sz="900" dirty="0">
                <a:solidFill>
                  <a:srgbClr val="000000"/>
                </a:solidFill>
                <a:latin typeface="Calibri" charset="0"/>
                <a:cs typeface="Arial" charset="0"/>
              </a:rPr>
              <a:t>ö</a:t>
            </a:r>
            <a:r>
              <a:rPr lang="de-DE" sz="900" dirty="0">
                <a:solidFill>
                  <a:srgbClr val="000000"/>
                </a:solidFill>
                <a:cs typeface="Arial" charset="0"/>
              </a:rPr>
              <a:t>nnen. Spargel schmeckt bitter, wenn er zu dicht am Wurzelstock gestochen wird. Da der Wurzelstock mit jedem Erntejahr einige Zentimeter in Richtung Erdoberfl</a:t>
            </a:r>
            <a:r>
              <a:rPr lang="de-DE" sz="900" dirty="0">
                <a:solidFill>
                  <a:srgbClr val="000000"/>
                </a:solidFill>
                <a:latin typeface="Calibri" charset="0"/>
                <a:cs typeface="Arial" charset="0"/>
              </a:rPr>
              <a:t>ä</a:t>
            </a:r>
            <a:r>
              <a:rPr lang="de-DE" sz="900" dirty="0">
                <a:solidFill>
                  <a:srgbClr val="000000"/>
                </a:solidFill>
                <a:cs typeface="Arial" charset="0"/>
              </a:rPr>
              <a:t>che w</a:t>
            </a:r>
            <a:r>
              <a:rPr lang="de-DE" sz="900" dirty="0">
                <a:solidFill>
                  <a:srgbClr val="000000"/>
                </a:solidFill>
                <a:latin typeface="Calibri" charset="0"/>
                <a:cs typeface="Arial" charset="0"/>
              </a:rPr>
              <a:t>ä</a:t>
            </a:r>
            <a:r>
              <a:rPr lang="de-DE" sz="900" dirty="0">
                <a:solidFill>
                  <a:srgbClr val="000000"/>
                </a:solidFill>
                <a:cs typeface="Arial" charset="0"/>
              </a:rPr>
              <a:t>chst, m</a:t>
            </a:r>
            <a:r>
              <a:rPr lang="de-DE" sz="900" dirty="0">
                <a:solidFill>
                  <a:srgbClr val="000000"/>
                </a:solidFill>
                <a:latin typeface="Calibri" charset="0"/>
                <a:cs typeface="Arial" charset="0"/>
              </a:rPr>
              <a:t>ü</a:t>
            </a:r>
            <a:r>
              <a:rPr lang="de-DE" sz="900" dirty="0">
                <a:solidFill>
                  <a:srgbClr val="000000"/>
                </a:solidFill>
                <a:cs typeface="Arial" charset="0"/>
              </a:rPr>
              <a:t>ssen die Spargeld</a:t>
            </a:r>
            <a:r>
              <a:rPr lang="de-DE" sz="900" dirty="0">
                <a:solidFill>
                  <a:srgbClr val="000000"/>
                </a:solidFill>
                <a:latin typeface="Calibri" charset="0"/>
                <a:cs typeface="Arial" charset="0"/>
              </a:rPr>
              <a:t>ä</a:t>
            </a:r>
            <a:r>
              <a:rPr lang="de-DE" sz="900" dirty="0">
                <a:solidFill>
                  <a:srgbClr val="000000"/>
                </a:solidFill>
                <a:cs typeface="Arial" charset="0"/>
              </a:rPr>
              <a:t>mme jedes Jahr ein wenig h</a:t>
            </a:r>
            <a:r>
              <a:rPr lang="de-DE" sz="900" dirty="0">
                <a:solidFill>
                  <a:srgbClr val="000000"/>
                </a:solidFill>
                <a:latin typeface="Calibri" charset="0"/>
                <a:cs typeface="Arial" charset="0"/>
              </a:rPr>
              <a:t>ö</a:t>
            </a:r>
            <a:r>
              <a:rPr lang="de-DE" sz="900" dirty="0">
                <a:solidFill>
                  <a:srgbClr val="000000"/>
                </a:solidFill>
                <a:cs typeface="Arial" charset="0"/>
              </a:rPr>
              <a:t>her angelegt werden. W</a:t>
            </a:r>
            <a:r>
              <a:rPr lang="de-DE" sz="900" dirty="0">
                <a:solidFill>
                  <a:srgbClr val="000000"/>
                </a:solidFill>
                <a:latin typeface="Calibri" charset="0"/>
                <a:cs typeface="Arial" charset="0"/>
              </a:rPr>
              <a:t>ä</a:t>
            </a:r>
            <a:r>
              <a:rPr lang="de-DE" sz="900" dirty="0">
                <a:solidFill>
                  <a:srgbClr val="000000"/>
                </a:solidFill>
                <a:cs typeface="Arial" charset="0"/>
              </a:rPr>
              <a:t>hlt der Spargelanbauer einen zu geringen Reihenabstand, so dass keine h</a:t>
            </a:r>
            <a:r>
              <a:rPr lang="de-DE" sz="900" dirty="0">
                <a:solidFill>
                  <a:srgbClr val="000000"/>
                </a:solidFill>
                <a:latin typeface="Calibri" charset="0"/>
                <a:cs typeface="Arial" charset="0"/>
              </a:rPr>
              <a:t>ö</a:t>
            </a:r>
            <a:r>
              <a:rPr lang="de-DE" sz="900" dirty="0">
                <a:solidFill>
                  <a:srgbClr val="000000"/>
                </a:solidFill>
                <a:cs typeface="Arial" charset="0"/>
              </a:rPr>
              <a:t>heren D</a:t>
            </a:r>
            <a:r>
              <a:rPr lang="de-DE" sz="900" dirty="0">
                <a:solidFill>
                  <a:srgbClr val="000000"/>
                </a:solidFill>
                <a:latin typeface="Calibri" charset="0"/>
                <a:cs typeface="Arial" charset="0"/>
              </a:rPr>
              <a:t>ä</a:t>
            </a:r>
            <a:r>
              <a:rPr lang="de-DE" sz="900" dirty="0">
                <a:solidFill>
                  <a:srgbClr val="000000"/>
                </a:solidFill>
                <a:cs typeface="Arial" charset="0"/>
              </a:rPr>
              <a:t>mme m</a:t>
            </a:r>
            <a:r>
              <a:rPr lang="de-DE" sz="900" dirty="0">
                <a:solidFill>
                  <a:srgbClr val="000000"/>
                </a:solidFill>
                <a:latin typeface="Calibri" charset="0"/>
                <a:cs typeface="Arial" charset="0"/>
              </a:rPr>
              <a:t>ö</a:t>
            </a:r>
            <a:r>
              <a:rPr lang="de-DE" sz="900" dirty="0">
                <a:solidFill>
                  <a:srgbClr val="000000"/>
                </a:solidFill>
                <a:cs typeface="Arial" charset="0"/>
              </a:rPr>
              <a:t>glich sind, wird der Spargel einer </a:t>
            </a:r>
            <a:r>
              <a:rPr lang="de-DE" sz="900" dirty="0">
                <a:solidFill>
                  <a:srgbClr val="000000"/>
                </a:solidFill>
                <a:latin typeface="Calibri" charset="0"/>
                <a:cs typeface="Arial" charset="0"/>
              </a:rPr>
              <a:t>ä</a:t>
            </a:r>
            <a:r>
              <a:rPr lang="de-DE" sz="900" dirty="0">
                <a:solidFill>
                  <a:srgbClr val="000000"/>
                </a:solidFill>
                <a:cs typeface="Arial" charset="0"/>
              </a:rPr>
              <a:t>lteren Spargelpflanzung leicht zu dicht am Wurzelstock gestochen. In diesem Fall m</a:t>
            </a:r>
            <a:r>
              <a:rPr lang="de-DE" sz="900" dirty="0">
                <a:solidFill>
                  <a:srgbClr val="000000"/>
                </a:solidFill>
                <a:latin typeface="Calibri" charset="0"/>
                <a:cs typeface="Arial" charset="0"/>
              </a:rPr>
              <a:t>ü</a:t>
            </a:r>
            <a:r>
              <a:rPr lang="de-DE" sz="900" dirty="0">
                <a:solidFill>
                  <a:srgbClr val="000000"/>
                </a:solidFill>
                <a:cs typeface="Arial" charset="0"/>
              </a:rPr>
              <a:t>ssen die Spargelenden leider gro</a:t>
            </a:r>
            <a:r>
              <a:rPr lang="de-DE" sz="900" dirty="0">
                <a:solidFill>
                  <a:srgbClr val="000000"/>
                </a:solidFill>
                <a:latin typeface="Calibri" charset="0"/>
                <a:cs typeface="Arial" charset="0"/>
              </a:rPr>
              <a:t>ß</a:t>
            </a:r>
            <a:r>
              <a:rPr lang="de-DE" sz="900" dirty="0">
                <a:solidFill>
                  <a:srgbClr val="000000"/>
                </a:solidFill>
                <a:cs typeface="Arial" charset="0"/>
              </a:rPr>
              <a:t>z</a:t>
            </a:r>
            <a:r>
              <a:rPr lang="de-DE" sz="900" dirty="0">
                <a:solidFill>
                  <a:srgbClr val="000000"/>
                </a:solidFill>
                <a:latin typeface="Calibri" charset="0"/>
                <a:cs typeface="Arial" charset="0"/>
              </a:rPr>
              <a:t>ü</a:t>
            </a:r>
            <a:r>
              <a:rPr lang="de-DE" sz="900" dirty="0">
                <a:solidFill>
                  <a:srgbClr val="000000"/>
                </a:solidFill>
                <a:cs typeface="Arial" charset="0"/>
              </a:rPr>
              <a:t>gig abgeschnitten werden.</a:t>
            </a:r>
            <a:endParaRPr lang="de-DE" sz="900" dirty="0">
              <a:cs typeface="Arial" charset="0"/>
            </a:endParaRPr>
          </a:p>
        </p:txBody>
      </p:sp>
      <p:pic>
        <p:nvPicPr>
          <p:cNvPr id="2" name="Grafik 1">
            <a:extLst>
              <a:ext uri="{FF2B5EF4-FFF2-40B4-BE49-F238E27FC236}">
                <a16:creationId xmlns:a16="http://schemas.microsoft.com/office/drawing/2014/main" id="{5AB52B88-BB06-C5AC-0E0B-2EE8F237E909}"/>
              </a:ext>
            </a:extLst>
          </p:cNvPr>
          <p:cNvPicPr>
            <a:picLocks noChangeAspect="1"/>
          </p:cNvPicPr>
          <p:nvPr/>
        </p:nvPicPr>
        <p:blipFill>
          <a:blip r:embed="rId5"/>
          <a:stretch>
            <a:fillRect/>
          </a:stretch>
        </p:blipFill>
        <p:spPr>
          <a:xfrm>
            <a:off x="7524328" y="0"/>
            <a:ext cx="1512168" cy="1195388"/>
          </a:xfrm>
          <a:prstGeom prst="rect">
            <a:avLst/>
          </a:prstGeom>
        </p:spPr>
      </p:pic>
      <p:sp>
        <p:nvSpPr>
          <p:cNvPr id="4" name="Textfeld 3">
            <a:extLst>
              <a:ext uri="{FF2B5EF4-FFF2-40B4-BE49-F238E27FC236}">
                <a16:creationId xmlns:a16="http://schemas.microsoft.com/office/drawing/2014/main" id="{E537AC94-CD8F-4082-0575-8FE2A3C49813}"/>
              </a:ext>
            </a:extLst>
          </p:cNvPr>
          <p:cNvSpPr txBox="1"/>
          <p:nvPr/>
        </p:nvSpPr>
        <p:spPr>
          <a:xfrm>
            <a:off x="4124632" y="2974258"/>
            <a:ext cx="914400" cy="914400"/>
          </a:xfrm>
          <a:prstGeom prst="rect">
            <a:avLst/>
          </a:prstGeom>
          <a:noFill/>
          <a:ln>
            <a:solidFill>
              <a:schemeClr val="bg1"/>
            </a:solidFill>
          </a:ln>
        </p:spPr>
        <p:txBody>
          <a:bodyPr wrap="square" rtlCol="0">
            <a:spAutoFit/>
          </a:bodyPr>
          <a:lstStyle/>
          <a:p>
            <a:endParaRPr lang="de-DE" dirty="0"/>
          </a:p>
        </p:txBody>
      </p:sp>
      <p:sp>
        <p:nvSpPr>
          <p:cNvPr id="6" name="Textfeld 5">
            <a:extLst>
              <a:ext uri="{FF2B5EF4-FFF2-40B4-BE49-F238E27FC236}">
                <a16:creationId xmlns:a16="http://schemas.microsoft.com/office/drawing/2014/main" id="{60E6D2D5-803E-1119-5065-5BF1C7C07FAF}"/>
              </a:ext>
            </a:extLst>
          </p:cNvPr>
          <p:cNvSpPr txBox="1"/>
          <p:nvPr/>
        </p:nvSpPr>
        <p:spPr>
          <a:xfrm>
            <a:off x="1619672" y="756557"/>
            <a:ext cx="2016224" cy="400051"/>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7018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0" y="4149725"/>
            <a:ext cx="1162050" cy="931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2" name="Picture 2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16850" y="1196975"/>
            <a:ext cx="1327150" cy="906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8435" name="Picture 1052" descr="koc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5832475"/>
            <a:ext cx="1081088"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ChangeArrowheads="1"/>
          </p:cNvSpPr>
          <p:nvPr/>
        </p:nvSpPr>
        <p:spPr bwMode="auto">
          <a:xfrm>
            <a:off x="900113" y="1695450"/>
            <a:ext cx="7775575" cy="4402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de-DE" sz="1000" b="1" dirty="0">
                <a:solidFill>
                  <a:srgbClr val="000000"/>
                </a:solidFill>
                <a:cs typeface="Times New Roman" charset="0"/>
              </a:rPr>
              <a:t>Kann Spargel auch roh gegessen werden?</a:t>
            </a:r>
            <a:br>
              <a:rPr lang="de-DE" sz="1000" dirty="0">
                <a:solidFill>
                  <a:srgbClr val="000000"/>
                </a:solidFill>
                <a:cs typeface="Times New Roman" charset="0"/>
              </a:rPr>
            </a:br>
            <a:r>
              <a:rPr lang="de-DE" sz="1000" dirty="0">
                <a:solidFill>
                  <a:srgbClr val="000000"/>
                </a:solidFill>
                <a:cs typeface="Times New Roman" charset="0"/>
              </a:rPr>
              <a:t>Obwohl die meisten Menschen gekochten Spargel bevorzugen, ist es nat</a:t>
            </a:r>
            <a:r>
              <a:rPr lang="de-DE" sz="1000" dirty="0">
                <a:solidFill>
                  <a:srgbClr val="000000"/>
                </a:solidFill>
                <a:latin typeface="Calibri" charset="0"/>
                <a:cs typeface="Times New Roman" charset="0"/>
              </a:rPr>
              <a:t>ü</a:t>
            </a:r>
            <a:r>
              <a:rPr lang="de-DE" sz="1000" dirty="0">
                <a:solidFill>
                  <a:srgbClr val="000000"/>
                </a:solidFill>
                <a:cs typeface="Times New Roman" charset="0"/>
              </a:rPr>
              <a:t>rlich auch m</a:t>
            </a:r>
            <a:r>
              <a:rPr lang="de-DE" sz="1000" dirty="0">
                <a:solidFill>
                  <a:srgbClr val="000000"/>
                </a:solidFill>
                <a:latin typeface="Calibri" charset="0"/>
                <a:cs typeface="Times New Roman" charset="0"/>
              </a:rPr>
              <a:t>ö</a:t>
            </a:r>
            <a:r>
              <a:rPr lang="de-DE" sz="1000" dirty="0">
                <a:solidFill>
                  <a:srgbClr val="000000"/>
                </a:solidFill>
                <a:cs typeface="Times New Roman" charset="0"/>
              </a:rPr>
              <a:t>glich, rohen Spargel zu essen. Allerdings muss bei ungekochtem Spargel auf das zumeist gew</a:t>
            </a:r>
            <a:r>
              <a:rPr lang="de-DE" sz="1000" dirty="0">
                <a:solidFill>
                  <a:srgbClr val="000000"/>
                </a:solidFill>
                <a:latin typeface="Calibri" charset="0"/>
                <a:cs typeface="Times New Roman" charset="0"/>
              </a:rPr>
              <a:t>ü</a:t>
            </a:r>
            <a:r>
              <a:rPr lang="de-DE" sz="1000" dirty="0">
                <a:solidFill>
                  <a:srgbClr val="000000"/>
                </a:solidFill>
                <a:cs typeface="Times New Roman" charset="0"/>
              </a:rPr>
              <a:t>nschte Spargelaroma verzichtet werden. Die im Spargel enthaltene Asparagins</a:t>
            </a:r>
            <a:r>
              <a:rPr lang="de-DE" sz="1000" dirty="0">
                <a:solidFill>
                  <a:srgbClr val="000000"/>
                </a:solidFill>
                <a:latin typeface="Calibri" charset="0"/>
                <a:cs typeface="Times New Roman" charset="0"/>
              </a:rPr>
              <a:t>ä</a:t>
            </a:r>
            <a:r>
              <a:rPr lang="de-DE" sz="1000" dirty="0">
                <a:solidFill>
                  <a:srgbClr val="000000"/>
                </a:solidFill>
                <a:cs typeface="Times New Roman" charset="0"/>
              </a:rPr>
              <a:t>ure entfaltet n</a:t>
            </a:r>
            <a:r>
              <a:rPr lang="de-DE" sz="1000" dirty="0">
                <a:solidFill>
                  <a:srgbClr val="000000"/>
                </a:solidFill>
                <a:latin typeface="Calibri" charset="0"/>
                <a:cs typeface="Times New Roman" charset="0"/>
              </a:rPr>
              <a:t>ä</a:t>
            </a:r>
            <a:r>
              <a:rPr lang="de-DE" sz="1000" dirty="0">
                <a:solidFill>
                  <a:srgbClr val="000000"/>
                </a:solidFill>
                <a:cs typeface="Times New Roman" charset="0"/>
              </a:rPr>
              <a:t>mlich erst durch das Kochen ihren typischen Geschmack.</a:t>
            </a:r>
            <a:endParaRPr lang="de-DE" sz="1000" dirty="0">
              <a:cs typeface="Times New Roman" charset="0"/>
            </a:endParaRPr>
          </a:p>
          <a:p>
            <a:pPr eaLnBrk="0" hangingPunct="0"/>
            <a:r>
              <a:rPr lang="de-DE" sz="1000" b="1" dirty="0">
                <a:solidFill>
                  <a:srgbClr val="000000"/>
                </a:solidFill>
                <a:cs typeface="Times New Roman" charset="0"/>
              </a:rPr>
              <a:t>Muss Spargel gesch</a:t>
            </a:r>
            <a:r>
              <a:rPr lang="de-DE" sz="1000" b="1" dirty="0">
                <a:solidFill>
                  <a:srgbClr val="000000"/>
                </a:solidFill>
                <a:latin typeface="Calibri" charset="0"/>
                <a:cs typeface="Times New Roman" charset="0"/>
              </a:rPr>
              <a:t>ä</a:t>
            </a:r>
            <a:r>
              <a:rPr lang="de-DE" sz="1000" b="1" dirty="0">
                <a:solidFill>
                  <a:srgbClr val="000000"/>
                </a:solidFill>
                <a:cs typeface="Times New Roman" charset="0"/>
              </a:rPr>
              <a:t>lt werden?</a:t>
            </a:r>
            <a:br>
              <a:rPr lang="de-DE" sz="1000" dirty="0">
                <a:solidFill>
                  <a:srgbClr val="000000"/>
                </a:solidFill>
                <a:cs typeface="Times New Roman" charset="0"/>
              </a:rPr>
            </a:br>
            <a:r>
              <a:rPr lang="de-DE" sz="1000" dirty="0">
                <a:solidFill>
                  <a:srgbClr val="000000"/>
                </a:solidFill>
                <a:cs typeface="Times New Roman" charset="0"/>
              </a:rPr>
              <a:t>Bleichspargel sollte gesch</a:t>
            </a:r>
            <a:r>
              <a:rPr lang="de-DE" sz="1000" dirty="0">
                <a:solidFill>
                  <a:srgbClr val="000000"/>
                </a:solidFill>
                <a:latin typeface="Calibri" charset="0"/>
                <a:cs typeface="Times New Roman" charset="0"/>
              </a:rPr>
              <a:t>ä</a:t>
            </a:r>
            <a:r>
              <a:rPr lang="de-DE" sz="1000" dirty="0">
                <a:solidFill>
                  <a:srgbClr val="000000"/>
                </a:solidFill>
                <a:cs typeface="Times New Roman" charset="0"/>
              </a:rPr>
              <a:t>lt werden! Benutzen Sie einen Kartoffel-, Gem</a:t>
            </a:r>
            <a:r>
              <a:rPr lang="de-DE" sz="1000" dirty="0">
                <a:solidFill>
                  <a:srgbClr val="000000"/>
                </a:solidFill>
                <a:latin typeface="Calibri" charset="0"/>
                <a:cs typeface="Times New Roman" charset="0"/>
              </a:rPr>
              <a:t>ü</a:t>
            </a:r>
            <a:r>
              <a:rPr lang="de-DE" sz="1000" dirty="0">
                <a:solidFill>
                  <a:srgbClr val="000000"/>
                </a:solidFill>
                <a:cs typeface="Times New Roman" charset="0"/>
              </a:rPr>
              <a:t>se- oder am besten einen speziellen Spargelsch</a:t>
            </a:r>
            <a:r>
              <a:rPr lang="de-DE" sz="1000" dirty="0">
                <a:solidFill>
                  <a:srgbClr val="000000"/>
                </a:solidFill>
                <a:latin typeface="Calibri" charset="0"/>
                <a:cs typeface="Times New Roman" charset="0"/>
              </a:rPr>
              <a:t>ä</a:t>
            </a:r>
            <a:r>
              <a:rPr lang="de-DE" sz="1000" dirty="0">
                <a:solidFill>
                  <a:srgbClr val="000000"/>
                </a:solidFill>
                <a:cs typeface="Times New Roman" charset="0"/>
              </a:rPr>
              <a:t>ler. Sch</a:t>
            </a:r>
            <a:r>
              <a:rPr lang="de-DE" sz="1000" dirty="0">
                <a:solidFill>
                  <a:srgbClr val="000000"/>
                </a:solidFill>
                <a:latin typeface="Calibri" charset="0"/>
                <a:cs typeface="Times New Roman" charset="0"/>
              </a:rPr>
              <a:t>ä</a:t>
            </a:r>
            <a:r>
              <a:rPr lang="de-DE" sz="1000" dirty="0">
                <a:solidFill>
                  <a:srgbClr val="000000"/>
                </a:solidFill>
                <a:cs typeface="Times New Roman" charset="0"/>
              </a:rPr>
              <a:t>len Sie vom </a:t>
            </a:r>
            <a:r>
              <a:rPr lang="ja-JP" altLang="de-DE" sz="1000" dirty="0">
                <a:solidFill>
                  <a:srgbClr val="000000"/>
                </a:solidFill>
                <a:latin typeface="Calibri" charset="0"/>
                <a:cs typeface="Times New Roman" charset="0"/>
              </a:rPr>
              <a:t>“</a:t>
            </a:r>
            <a:r>
              <a:rPr lang="de-DE" altLang="ja-JP" sz="1000" dirty="0">
                <a:solidFill>
                  <a:srgbClr val="000000"/>
                </a:solidFill>
                <a:cs typeface="Arial" charset="0"/>
              </a:rPr>
              <a:t>Kopf</a:t>
            </a:r>
            <a:r>
              <a:rPr lang="ja-JP" altLang="de-DE" sz="1000" dirty="0">
                <a:solidFill>
                  <a:srgbClr val="000000"/>
                </a:solidFill>
                <a:latin typeface="Calibri" charset="0"/>
                <a:cs typeface="Times New Roman" charset="0"/>
              </a:rPr>
              <a:t>”</a:t>
            </a:r>
            <a:r>
              <a:rPr lang="de-DE" altLang="ja-JP" sz="1000" dirty="0">
                <a:solidFill>
                  <a:srgbClr val="000000"/>
                </a:solidFill>
                <a:cs typeface="Arial" charset="0"/>
              </a:rPr>
              <a:t> in Richtung Schnittende. Gr</a:t>
            </a:r>
            <a:r>
              <a:rPr lang="de-DE" altLang="ja-JP" sz="1000" dirty="0">
                <a:solidFill>
                  <a:srgbClr val="000000"/>
                </a:solidFill>
                <a:latin typeface="Calibri" charset="0"/>
                <a:cs typeface="Arial" charset="0"/>
              </a:rPr>
              <a:t>ü</a:t>
            </a:r>
            <a:r>
              <a:rPr lang="de-DE" altLang="ja-JP" sz="1000" dirty="0">
                <a:solidFill>
                  <a:srgbClr val="000000"/>
                </a:solidFill>
                <a:cs typeface="Arial" charset="0"/>
              </a:rPr>
              <a:t>nspargel hingegen wird nicht unbedingt, und wenn nur zum Schnittende hin, sparsam gesch</a:t>
            </a:r>
            <a:r>
              <a:rPr lang="de-DE" altLang="ja-JP" sz="1000" dirty="0">
                <a:solidFill>
                  <a:srgbClr val="000000"/>
                </a:solidFill>
                <a:latin typeface="Calibri" charset="0"/>
                <a:cs typeface="Arial" charset="0"/>
              </a:rPr>
              <a:t>ä</a:t>
            </a:r>
            <a:r>
              <a:rPr lang="de-DE" altLang="ja-JP" sz="1000" dirty="0">
                <a:solidFill>
                  <a:srgbClr val="000000"/>
                </a:solidFill>
                <a:cs typeface="Arial" charset="0"/>
              </a:rPr>
              <a:t>lt. </a:t>
            </a:r>
            <a:endParaRPr lang="de-DE" altLang="ja-JP" sz="1000" dirty="0">
              <a:cs typeface="Arial" charset="0"/>
            </a:endParaRPr>
          </a:p>
          <a:p>
            <a:pPr eaLnBrk="0" hangingPunct="0"/>
            <a:r>
              <a:rPr lang="de-DE" sz="1000" b="1" dirty="0">
                <a:solidFill>
                  <a:srgbClr val="000000"/>
                </a:solidFill>
                <a:cs typeface="Arial" charset="0"/>
              </a:rPr>
              <a:t>Wie lange koche ich Spargel?</a:t>
            </a:r>
            <a:br>
              <a:rPr lang="de-DE" sz="1000" dirty="0">
                <a:solidFill>
                  <a:srgbClr val="000000"/>
                </a:solidFill>
                <a:cs typeface="Arial" charset="0"/>
              </a:rPr>
            </a:br>
            <a:r>
              <a:rPr lang="de-DE" sz="1000" dirty="0">
                <a:solidFill>
                  <a:srgbClr val="000000"/>
                </a:solidFill>
                <a:cs typeface="Arial" charset="0"/>
              </a:rPr>
              <a:t>Kochen Sie frischen wei</a:t>
            </a:r>
            <a:r>
              <a:rPr lang="de-DE" sz="1000" dirty="0">
                <a:solidFill>
                  <a:srgbClr val="000000"/>
                </a:solidFill>
                <a:latin typeface="Calibri" charset="0"/>
                <a:cs typeface="Arial" charset="0"/>
              </a:rPr>
              <a:t>ß</a:t>
            </a:r>
            <a:r>
              <a:rPr lang="de-DE" sz="1000" dirty="0">
                <a:solidFill>
                  <a:srgbClr val="000000"/>
                </a:solidFill>
                <a:cs typeface="Arial" charset="0"/>
              </a:rPr>
              <a:t>en oder violetten Spargel - je nach Dicke - 10 bis 16 Minuten in kochendem Wasser (mit etwas Salz, Zucker und Butter). Starke Gew</a:t>
            </a:r>
            <a:r>
              <a:rPr lang="de-DE" sz="1000" dirty="0">
                <a:solidFill>
                  <a:srgbClr val="000000"/>
                </a:solidFill>
                <a:latin typeface="Calibri" charset="0"/>
                <a:cs typeface="Arial" charset="0"/>
              </a:rPr>
              <a:t>ü</a:t>
            </a:r>
            <a:r>
              <a:rPr lang="de-DE" sz="1000" dirty="0">
                <a:solidFill>
                  <a:srgbClr val="000000"/>
                </a:solidFill>
                <a:cs typeface="Arial" charset="0"/>
              </a:rPr>
              <a:t>rze und viel Zitronensaft im Sud verderben das feine Spargelaroma. Wer den Spargel schneewei</a:t>
            </a:r>
            <a:r>
              <a:rPr lang="de-DE" sz="1000" dirty="0">
                <a:solidFill>
                  <a:srgbClr val="000000"/>
                </a:solidFill>
                <a:latin typeface="Calibri" charset="0"/>
                <a:cs typeface="Arial" charset="0"/>
              </a:rPr>
              <a:t>ß</a:t>
            </a:r>
            <a:r>
              <a:rPr lang="de-DE" sz="1000" dirty="0">
                <a:solidFill>
                  <a:srgbClr val="000000"/>
                </a:solidFill>
                <a:cs typeface="Arial" charset="0"/>
              </a:rPr>
              <a:t> genießen will, kann allerdings etwas Zitronensaft beigeben. </a:t>
            </a:r>
            <a:r>
              <a:rPr lang="de-DE" sz="1000" dirty="0" err="1">
                <a:solidFill>
                  <a:srgbClr val="000000"/>
                </a:solidFill>
                <a:cs typeface="Arial" charset="0"/>
              </a:rPr>
              <a:t>Garprobe</a:t>
            </a:r>
            <a:r>
              <a:rPr lang="de-DE" sz="1000" dirty="0">
                <a:solidFill>
                  <a:srgbClr val="000000"/>
                </a:solidFill>
                <a:cs typeface="Arial" charset="0"/>
              </a:rPr>
              <a:t>: mit einem K</a:t>
            </a:r>
            <a:r>
              <a:rPr lang="de-DE" sz="1000" dirty="0">
                <a:solidFill>
                  <a:srgbClr val="000000"/>
                </a:solidFill>
                <a:latin typeface="Calibri" charset="0"/>
                <a:cs typeface="Arial" charset="0"/>
              </a:rPr>
              <a:t>ü</a:t>
            </a:r>
            <a:r>
              <a:rPr lang="de-DE" sz="1000" dirty="0">
                <a:solidFill>
                  <a:srgbClr val="000000"/>
                </a:solidFill>
                <a:cs typeface="Arial" charset="0"/>
              </a:rPr>
              <a:t>chenmesser oder einer Gabel in ein Spargelende einstechen - es sollte weich sein, aber noch etwas Widerstand bieten. Gr</a:t>
            </a:r>
            <a:r>
              <a:rPr lang="de-DE" sz="1000" dirty="0">
                <a:solidFill>
                  <a:srgbClr val="000000"/>
                </a:solidFill>
                <a:latin typeface="Calibri" charset="0"/>
                <a:cs typeface="Arial" charset="0"/>
              </a:rPr>
              <a:t>ü</a:t>
            </a:r>
            <a:r>
              <a:rPr lang="de-DE" sz="1000" dirty="0">
                <a:solidFill>
                  <a:srgbClr val="000000"/>
                </a:solidFill>
                <a:cs typeface="Arial" charset="0"/>
              </a:rPr>
              <a:t>nspargel braucht etwa 5 Minuten weniger Garzeit.</a:t>
            </a:r>
            <a:endParaRPr lang="de-DE" sz="1000" dirty="0">
              <a:cs typeface="Arial" charset="0"/>
            </a:endParaRPr>
          </a:p>
          <a:p>
            <a:pPr eaLnBrk="0" hangingPunct="0"/>
            <a:r>
              <a:rPr lang="de-DE" sz="1000" b="1" dirty="0">
                <a:solidFill>
                  <a:srgbClr val="000000"/>
                </a:solidFill>
                <a:cs typeface="Arial" charset="0"/>
              </a:rPr>
              <a:t>Wie kann ich Spargel m</a:t>
            </a:r>
            <a:r>
              <a:rPr lang="de-DE" sz="1000" b="1" dirty="0">
                <a:solidFill>
                  <a:srgbClr val="000000"/>
                </a:solidFill>
                <a:latin typeface="Calibri" charset="0"/>
                <a:cs typeface="Arial" charset="0"/>
              </a:rPr>
              <a:t>ö</a:t>
            </a:r>
            <a:r>
              <a:rPr lang="de-DE" sz="1000" b="1" dirty="0">
                <a:solidFill>
                  <a:srgbClr val="000000"/>
                </a:solidFill>
                <a:cs typeface="Arial" charset="0"/>
              </a:rPr>
              <a:t>glichst schonend zubereiten? </a:t>
            </a:r>
            <a:br>
              <a:rPr lang="de-DE" sz="1000" dirty="0">
                <a:solidFill>
                  <a:srgbClr val="000000"/>
                </a:solidFill>
                <a:cs typeface="Arial" charset="0"/>
              </a:rPr>
            </a:br>
            <a:r>
              <a:rPr lang="de-DE" sz="1000" dirty="0">
                <a:solidFill>
                  <a:srgbClr val="000000"/>
                </a:solidFill>
                <a:cs typeface="Arial" charset="0"/>
              </a:rPr>
              <a:t>Besonders schonend ist das Garen in einem speziellen Siebeinsatz f</a:t>
            </a:r>
            <a:r>
              <a:rPr lang="de-DE" sz="1000" dirty="0">
                <a:solidFill>
                  <a:srgbClr val="000000"/>
                </a:solidFill>
                <a:latin typeface="Calibri" charset="0"/>
                <a:cs typeface="Arial" charset="0"/>
              </a:rPr>
              <a:t>ü</a:t>
            </a:r>
            <a:r>
              <a:rPr lang="de-DE" sz="1000" dirty="0">
                <a:solidFill>
                  <a:srgbClr val="000000"/>
                </a:solidFill>
                <a:cs typeface="Arial" charset="0"/>
              </a:rPr>
              <a:t>r Gem</a:t>
            </a:r>
            <a:r>
              <a:rPr lang="de-DE" sz="1000" dirty="0">
                <a:solidFill>
                  <a:srgbClr val="000000"/>
                </a:solidFill>
                <a:latin typeface="Calibri" charset="0"/>
                <a:cs typeface="Arial" charset="0"/>
              </a:rPr>
              <a:t>ü</a:t>
            </a:r>
            <a:r>
              <a:rPr lang="de-DE" sz="1000" dirty="0">
                <a:solidFill>
                  <a:srgbClr val="000000"/>
                </a:solidFill>
                <a:cs typeface="Arial" charset="0"/>
              </a:rPr>
              <a:t>se. Hier wird der Spargel ohne direktes Kochwasser </a:t>
            </a:r>
            <a:r>
              <a:rPr lang="de-DE" sz="1000" dirty="0">
                <a:solidFill>
                  <a:srgbClr val="000000"/>
                </a:solidFill>
                <a:latin typeface="Calibri" charset="0"/>
                <a:cs typeface="Arial" charset="0"/>
              </a:rPr>
              <a:t>ü</a:t>
            </a:r>
            <a:r>
              <a:rPr lang="de-DE" sz="1000" dirty="0">
                <a:solidFill>
                  <a:srgbClr val="000000"/>
                </a:solidFill>
                <a:cs typeface="Arial" charset="0"/>
              </a:rPr>
              <a:t>ber Wasserdampf gegart. Auch beim D</a:t>
            </a:r>
            <a:r>
              <a:rPr lang="de-DE" sz="1000" dirty="0">
                <a:solidFill>
                  <a:srgbClr val="000000"/>
                </a:solidFill>
                <a:latin typeface="Calibri" charset="0"/>
                <a:cs typeface="Arial" charset="0"/>
              </a:rPr>
              <a:t>ü</a:t>
            </a:r>
            <a:r>
              <a:rPr lang="de-DE" sz="1000" dirty="0">
                <a:solidFill>
                  <a:srgbClr val="000000"/>
                </a:solidFill>
                <a:cs typeface="Arial" charset="0"/>
              </a:rPr>
              <a:t>nsten oder Barten (bei geringer Temperatur) gehen nur verh</a:t>
            </a:r>
            <a:r>
              <a:rPr lang="de-DE" sz="1000" dirty="0">
                <a:solidFill>
                  <a:srgbClr val="000000"/>
                </a:solidFill>
                <a:latin typeface="Calibri" charset="0"/>
                <a:cs typeface="Arial" charset="0"/>
              </a:rPr>
              <a:t>ä</a:t>
            </a:r>
            <a:r>
              <a:rPr lang="de-DE" sz="1000" dirty="0">
                <a:solidFill>
                  <a:srgbClr val="000000"/>
                </a:solidFill>
                <a:cs typeface="Arial" charset="0"/>
              </a:rPr>
              <a:t>ltnism</a:t>
            </a:r>
            <a:r>
              <a:rPr lang="de-DE" sz="1000" dirty="0">
                <a:solidFill>
                  <a:srgbClr val="000000"/>
                </a:solidFill>
                <a:latin typeface="Calibri" charset="0"/>
                <a:cs typeface="Arial" charset="0"/>
              </a:rPr>
              <a:t>äß</a:t>
            </a:r>
            <a:r>
              <a:rPr lang="de-DE" sz="1000" dirty="0">
                <a:solidFill>
                  <a:srgbClr val="000000"/>
                </a:solidFill>
                <a:cs typeface="Arial" charset="0"/>
              </a:rPr>
              <a:t>ig wenig Vitamine und Spurenelemente verloren. Wenn Sie Spargel traditionell in Wasser kochen m</a:t>
            </a:r>
            <a:r>
              <a:rPr lang="de-DE" sz="1000" dirty="0">
                <a:solidFill>
                  <a:srgbClr val="000000"/>
                </a:solidFill>
                <a:latin typeface="Calibri" charset="0"/>
                <a:cs typeface="Arial" charset="0"/>
              </a:rPr>
              <a:t>ö</a:t>
            </a:r>
            <a:r>
              <a:rPr lang="de-DE" sz="1000" dirty="0">
                <a:solidFill>
                  <a:srgbClr val="000000"/>
                </a:solidFill>
                <a:cs typeface="Arial" charset="0"/>
              </a:rPr>
              <a:t>chten, verwenden Sie m</a:t>
            </a:r>
            <a:r>
              <a:rPr lang="de-DE" sz="1000" dirty="0">
                <a:solidFill>
                  <a:srgbClr val="000000"/>
                </a:solidFill>
                <a:latin typeface="Calibri" charset="0"/>
                <a:cs typeface="Arial" charset="0"/>
              </a:rPr>
              <a:t>ö</a:t>
            </a:r>
            <a:r>
              <a:rPr lang="de-DE" sz="1000" dirty="0">
                <a:solidFill>
                  <a:srgbClr val="000000"/>
                </a:solidFill>
                <a:cs typeface="Arial" charset="0"/>
              </a:rPr>
              <a:t>glichst wenig und nur sehr leicht gesalzenes Wasser. Zudem kann die Anschaffung eines speziellen Spargeltopfes empfohlen werden, da hier zumindest die K</a:t>
            </a:r>
            <a:r>
              <a:rPr lang="de-DE" sz="1000" dirty="0">
                <a:solidFill>
                  <a:srgbClr val="000000"/>
                </a:solidFill>
                <a:latin typeface="Calibri" charset="0"/>
                <a:cs typeface="Arial" charset="0"/>
              </a:rPr>
              <a:t>ö</a:t>
            </a:r>
            <a:r>
              <a:rPr lang="de-DE" sz="1000" dirty="0">
                <a:solidFill>
                  <a:srgbClr val="000000"/>
                </a:solidFill>
                <a:cs typeface="Arial" charset="0"/>
              </a:rPr>
              <a:t>pfe im Wasserdampf gegart werden k</a:t>
            </a:r>
            <a:r>
              <a:rPr lang="de-DE" sz="1000" dirty="0">
                <a:solidFill>
                  <a:srgbClr val="000000"/>
                </a:solidFill>
                <a:latin typeface="Calibri" charset="0"/>
                <a:cs typeface="Arial" charset="0"/>
              </a:rPr>
              <a:t>ö</a:t>
            </a:r>
            <a:r>
              <a:rPr lang="de-DE" sz="1000" dirty="0">
                <a:solidFill>
                  <a:srgbClr val="000000"/>
                </a:solidFill>
                <a:cs typeface="Arial" charset="0"/>
              </a:rPr>
              <a:t>nnen.</a:t>
            </a:r>
            <a:r>
              <a:rPr lang="de-DE" sz="1000" dirty="0">
                <a:solidFill>
                  <a:srgbClr val="000000"/>
                </a:solidFill>
                <a:latin typeface="Calibri" charset="0"/>
                <a:cs typeface="Arial" charset="0"/>
              </a:rPr>
              <a:t> </a:t>
            </a:r>
            <a:endParaRPr lang="de-DE" sz="1000" dirty="0">
              <a:cs typeface="Arial" charset="0"/>
            </a:endParaRPr>
          </a:p>
          <a:p>
            <a:pPr eaLnBrk="0" hangingPunct="0"/>
            <a:r>
              <a:rPr lang="de-DE" sz="1000" b="1" dirty="0">
                <a:solidFill>
                  <a:srgbClr val="000000"/>
                </a:solidFill>
                <a:cs typeface="Arial" charset="0"/>
              </a:rPr>
              <a:t>Darf ich gekochten Spargel wieder aufw</a:t>
            </a:r>
            <a:r>
              <a:rPr lang="de-DE" sz="1000" b="1" dirty="0">
                <a:solidFill>
                  <a:srgbClr val="000000"/>
                </a:solidFill>
                <a:latin typeface="Calibri" charset="0"/>
                <a:cs typeface="Arial" charset="0"/>
              </a:rPr>
              <a:t>ä</a:t>
            </a:r>
            <a:r>
              <a:rPr lang="de-DE" sz="1000" b="1" dirty="0">
                <a:solidFill>
                  <a:srgbClr val="000000"/>
                </a:solidFill>
                <a:cs typeface="Arial" charset="0"/>
              </a:rPr>
              <a:t>rmen?</a:t>
            </a:r>
            <a:br>
              <a:rPr lang="de-DE" sz="1000" dirty="0">
                <a:solidFill>
                  <a:srgbClr val="000000"/>
                </a:solidFill>
                <a:cs typeface="Arial" charset="0"/>
              </a:rPr>
            </a:br>
            <a:r>
              <a:rPr lang="de-DE" sz="1000" dirty="0">
                <a:solidFill>
                  <a:srgbClr val="000000"/>
                </a:solidFill>
                <a:cs typeface="Arial" charset="0"/>
              </a:rPr>
              <a:t>Da Spargel zu den nitratarmen Gem</a:t>
            </a:r>
            <a:r>
              <a:rPr lang="de-DE" sz="1000" dirty="0">
                <a:solidFill>
                  <a:srgbClr val="000000"/>
                </a:solidFill>
                <a:latin typeface="Calibri" charset="0"/>
                <a:cs typeface="Arial" charset="0"/>
              </a:rPr>
              <a:t>ü</a:t>
            </a:r>
            <a:r>
              <a:rPr lang="de-DE" sz="1000" dirty="0">
                <a:solidFill>
                  <a:srgbClr val="000000"/>
                </a:solidFill>
                <a:cs typeface="Arial" charset="0"/>
              </a:rPr>
              <a:t>sesorten geh</a:t>
            </a:r>
            <a:r>
              <a:rPr lang="de-DE" sz="1000" dirty="0">
                <a:solidFill>
                  <a:srgbClr val="000000"/>
                </a:solidFill>
                <a:latin typeface="Calibri" charset="0"/>
                <a:cs typeface="Arial" charset="0"/>
              </a:rPr>
              <a:t>ö</a:t>
            </a:r>
            <a:r>
              <a:rPr lang="de-DE" sz="1000" dirty="0">
                <a:solidFill>
                  <a:srgbClr val="000000"/>
                </a:solidFill>
                <a:cs typeface="Arial" charset="0"/>
              </a:rPr>
              <a:t>rt, kann Spargel nach dem Kochen problemlos wieder aufgew</a:t>
            </a:r>
            <a:r>
              <a:rPr lang="de-DE" sz="1000" dirty="0">
                <a:solidFill>
                  <a:srgbClr val="000000"/>
                </a:solidFill>
                <a:latin typeface="Calibri" charset="0"/>
                <a:cs typeface="Arial" charset="0"/>
              </a:rPr>
              <a:t>ä</a:t>
            </a:r>
            <a:r>
              <a:rPr lang="de-DE" sz="1000" dirty="0">
                <a:solidFill>
                  <a:srgbClr val="000000"/>
                </a:solidFill>
                <a:cs typeface="Arial" charset="0"/>
              </a:rPr>
              <a:t>rmt werden.</a:t>
            </a:r>
            <a:endParaRPr lang="de-DE" sz="1000" dirty="0">
              <a:cs typeface="Arial" charset="0"/>
            </a:endParaRPr>
          </a:p>
          <a:p>
            <a:pPr eaLnBrk="0" hangingPunct="0"/>
            <a:r>
              <a:rPr lang="de-DE" sz="1000" b="1" dirty="0">
                <a:solidFill>
                  <a:srgbClr val="000000"/>
                </a:solidFill>
                <a:cs typeface="Arial" charset="0"/>
              </a:rPr>
              <a:t>Wie kann Spargel aufbewahrt werden?</a:t>
            </a:r>
            <a:br>
              <a:rPr lang="de-DE" sz="1000" dirty="0">
                <a:solidFill>
                  <a:srgbClr val="000000"/>
                </a:solidFill>
                <a:cs typeface="Arial" charset="0"/>
              </a:rPr>
            </a:br>
            <a:r>
              <a:rPr lang="de-DE" sz="1000" dirty="0">
                <a:solidFill>
                  <a:srgbClr val="000000"/>
                </a:solidFill>
                <a:cs typeface="Arial" charset="0"/>
              </a:rPr>
              <a:t>Lagern Sie frischen Spargel sauber, kalt und zugedeckt. Gek</a:t>
            </a:r>
            <a:r>
              <a:rPr lang="de-DE" sz="1000" dirty="0">
                <a:solidFill>
                  <a:srgbClr val="000000"/>
                </a:solidFill>
                <a:latin typeface="Calibri" charset="0"/>
                <a:cs typeface="Arial" charset="0"/>
              </a:rPr>
              <a:t>ü</a:t>
            </a:r>
            <a:r>
              <a:rPr lang="de-DE" sz="1000" dirty="0">
                <a:solidFill>
                  <a:srgbClr val="000000"/>
                </a:solidFill>
                <a:cs typeface="Arial" charset="0"/>
              </a:rPr>
              <a:t>hlt und in ein feuchtes Tuch gewickelt kann frischer Spargel relativ gut f</a:t>
            </a:r>
            <a:r>
              <a:rPr lang="de-DE" sz="1000" dirty="0">
                <a:solidFill>
                  <a:srgbClr val="000000"/>
                </a:solidFill>
                <a:latin typeface="Calibri" charset="0"/>
                <a:cs typeface="Arial" charset="0"/>
              </a:rPr>
              <a:t>ü</a:t>
            </a:r>
            <a:r>
              <a:rPr lang="de-DE" sz="1000" dirty="0">
                <a:solidFill>
                  <a:srgbClr val="000000"/>
                </a:solidFill>
                <a:cs typeface="Arial" charset="0"/>
              </a:rPr>
              <a:t>r 2 bis 3 Tage aufbewahrt werden. Gr</a:t>
            </a:r>
            <a:r>
              <a:rPr lang="de-DE" sz="1000" dirty="0">
                <a:solidFill>
                  <a:srgbClr val="000000"/>
                </a:solidFill>
                <a:latin typeface="Calibri" charset="0"/>
                <a:cs typeface="Arial" charset="0"/>
              </a:rPr>
              <a:t>ü</a:t>
            </a:r>
            <a:r>
              <a:rPr lang="de-DE" sz="1000" dirty="0">
                <a:solidFill>
                  <a:srgbClr val="000000"/>
                </a:solidFill>
                <a:cs typeface="Arial" charset="0"/>
              </a:rPr>
              <a:t>nspargel lagern Sie am besten aufrecht, in Wasser stehend. </a:t>
            </a:r>
            <a:endParaRPr lang="de-DE" sz="1000" dirty="0">
              <a:cs typeface="Arial" charset="0"/>
            </a:endParaRPr>
          </a:p>
          <a:p>
            <a:pPr eaLnBrk="0" hangingPunct="0"/>
            <a:r>
              <a:rPr lang="de-DE" sz="1000" b="1" dirty="0">
                <a:solidFill>
                  <a:srgbClr val="000000"/>
                </a:solidFill>
                <a:cs typeface="Arial" charset="0"/>
              </a:rPr>
              <a:t>Wie sollte Spargel eingefroren werden?</a:t>
            </a:r>
            <a:br>
              <a:rPr lang="de-DE" sz="1000" dirty="0">
                <a:solidFill>
                  <a:srgbClr val="000000"/>
                </a:solidFill>
                <a:cs typeface="Arial" charset="0"/>
              </a:rPr>
            </a:br>
            <a:r>
              <a:rPr lang="de-DE" sz="1000" dirty="0">
                <a:solidFill>
                  <a:srgbClr val="000000"/>
                </a:solidFill>
                <a:cs typeface="Arial" charset="0"/>
              </a:rPr>
              <a:t>Spargel waschen und sch</a:t>
            </a:r>
            <a:r>
              <a:rPr lang="de-DE" sz="1000" dirty="0">
                <a:solidFill>
                  <a:srgbClr val="000000"/>
                </a:solidFill>
                <a:latin typeface="Calibri" charset="0"/>
                <a:cs typeface="Arial" charset="0"/>
              </a:rPr>
              <a:t>ä</a:t>
            </a:r>
            <a:r>
              <a:rPr lang="de-DE" sz="1000" dirty="0">
                <a:solidFill>
                  <a:srgbClr val="000000"/>
                </a:solidFill>
                <a:cs typeface="Arial" charset="0"/>
              </a:rPr>
              <a:t>len. Holzige Enden abschneiden. Bleichspargel nicht kochen oder blanchieren. Einfach nach dem Sch</a:t>
            </a:r>
            <a:r>
              <a:rPr lang="de-DE" sz="1000" dirty="0">
                <a:solidFill>
                  <a:srgbClr val="000000"/>
                </a:solidFill>
                <a:latin typeface="Calibri" charset="0"/>
                <a:cs typeface="Arial" charset="0"/>
              </a:rPr>
              <a:t>ä</a:t>
            </a:r>
            <a:r>
              <a:rPr lang="de-DE" sz="1000" dirty="0">
                <a:solidFill>
                  <a:srgbClr val="000000"/>
                </a:solidFill>
                <a:cs typeface="Arial" charset="0"/>
              </a:rPr>
              <a:t>len einfrieren! Eingefroren kann Spargel etwa 6-8 Monate aufbewahrt werden. Anschlie</a:t>
            </a:r>
            <a:r>
              <a:rPr lang="de-DE" sz="1000" dirty="0">
                <a:solidFill>
                  <a:srgbClr val="000000"/>
                </a:solidFill>
                <a:latin typeface="Calibri" charset="0"/>
                <a:cs typeface="Arial" charset="0"/>
              </a:rPr>
              <a:t>ß</a:t>
            </a:r>
            <a:r>
              <a:rPr lang="de-DE" sz="1000" dirty="0">
                <a:solidFill>
                  <a:srgbClr val="000000"/>
                </a:solidFill>
                <a:cs typeface="Arial" charset="0"/>
              </a:rPr>
              <a:t>end sollte der Spargel aber nicht aufgetaut werden - einfach gefroren ins kochende Wasser geben. </a:t>
            </a:r>
            <a:endParaRPr lang="de-DE" sz="1000" dirty="0">
              <a:cs typeface="Arial" charset="0"/>
            </a:endParaRPr>
          </a:p>
        </p:txBody>
      </p:sp>
      <p:sp>
        <p:nvSpPr>
          <p:cNvPr id="17" name="Textfeld 16"/>
          <p:cNvSpPr txBox="1"/>
          <p:nvPr/>
        </p:nvSpPr>
        <p:spPr>
          <a:xfrm>
            <a:off x="5292725" y="1196975"/>
            <a:ext cx="2928938" cy="461963"/>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de-DE" sz="2400" b="1" dirty="0">
                <a:effectLst>
                  <a:outerShdw blurRad="38100" dist="38100" dir="2700000" algn="tl">
                    <a:srgbClr val="DDDDDD"/>
                  </a:outerShdw>
                </a:effectLst>
                <a:latin typeface="Bradley Hand ITC" charset="0"/>
                <a:cs typeface="+mn-cs"/>
              </a:rPr>
              <a:t>Spargel 2</a:t>
            </a:r>
          </a:p>
        </p:txBody>
      </p:sp>
      <p:pic>
        <p:nvPicPr>
          <p:cNvPr id="2" name="Grafik 1">
            <a:extLst>
              <a:ext uri="{FF2B5EF4-FFF2-40B4-BE49-F238E27FC236}">
                <a16:creationId xmlns:a16="http://schemas.microsoft.com/office/drawing/2014/main" id="{015E7657-2A25-F990-DA5C-0C31D7CF0084}"/>
              </a:ext>
            </a:extLst>
          </p:cNvPr>
          <p:cNvPicPr>
            <a:picLocks noChangeAspect="1"/>
          </p:cNvPicPr>
          <p:nvPr/>
        </p:nvPicPr>
        <p:blipFill>
          <a:blip r:embed="rId5"/>
          <a:stretch>
            <a:fillRect/>
          </a:stretch>
        </p:blipFill>
        <p:spPr>
          <a:xfrm>
            <a:off x="7524328" y="0"/>
            <a:ext cx="1512168" cy="1195388"/>
          </a:xfrm>
          <a:prstGeom prst="rect">
            <a:avLst/>
          </a:prstGeom>
        </p:spPr>
      </p:pic>
      <p:sp>
        <p:nvSpPr>
          <p:cNvPr id="3" name="Textfeld 2">
            <a:extLst>
              <a:ext uri="{FF2B5EF4-FFF2-40B4-BE49-F238E27FC236}">
                <a16:creationId xmlns:a16="http://schemas.microsoft.com/office/drawing/2014/main" id="{E371431C-5B8B-7587-397C-53E8B2E6B38D}"/>
              </a:ext>
            </a:extLst>
          </p:cNvPr>
          <p:cNvSpPr txBox="1"/>
          <p:nvPr/>
        </p:nvSpPr>
        <p:spPr>
          <a:xfrm flipH="1">
            <a:off x="1547662" y="760412"/>
            <a:ext cx="1872209" cy="364332"/>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51909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52" descr="koc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340769"/>
            <a:ext cx="1081088" cy="914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6750" y="5589240"/>
            <a:ext cx="2124075" cy="124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7" name="Textfeld 16"/>
          <p:cNvSpPr txBox="1"/>
          <p:nvPr/>
        </p:nvSpPr>
        <p:spPr>
          <a:xfrm>
            <a:off x="5292725" y="1196975"/>
            <a:ext cx="1439863" cy="400050"/>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de-DE" sz="2000" b="1" dirty="0">
                <a:effectLst>
                  <a:outerShdw blurRad="38100" dist="38100" dir="2700000" algn="tl">
                    <a:srgbClr val="DDDDDD"/>
                  </a:outerShdw>
                </a:effectLst>
                <a:latin typeface="Bradley Hand ITC" charset="0"/>
                <a:cs typeface="+mn-cs"/>
              </a:rPr>
              <a:t>Spargel 3</a:t>
            </a:r>
          </a:p>
        </p:txBody>
      </p:sp>
      <p:pic>
        <p:nvPicPr>
          <p:cNvPr id="8197"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2588" y="1340768"/>
            <a:ext cx="1808162" cy="914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198" name="Rectangle 2"/>
          <p:cNvSpPr>
            <a:spLocks noChangeArrowheads="1"/>
          </p:cNvSpPr>
          <p:nvPr/>
        </p:nvSpPr>
        <p:spPr bwMode="auto">
          <a:xfrm>
            <a:off x="847725" y="1676400"/>
            <a:ext cx="8313738" cy="67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bIns="257094" anchor="ctr">
            <a:spAutoFit/>
          </a:bodyPr>
          <a:lstStyle/>
          <a:p>
            <a:pPr eaLnBrk="0" hangingPunct="0">
              <a:defRPr/>
            </a:pPr>
            <a:r>
              <a:rPr lang="de-DE" sz="1300" b="1" dirty="0">
                <a:solidFill>
                  <a:srgbClr val="006600"/>
                </a:solidFill>
                <a:latin typeface="+mj-lt"/>
                <a:cs typeface="Times New Roman" charset="0"/>
              </a:rPr>
              <a:t>Die</a:t>
            </a:r>
            <a:r>
              <a:rPr lang="de-DE" sz="1300" b="1" dirty="0">
                <a:solidFill>
                  <a:srgbClr val="006600"/>
                </a:solidFill>
                <a:latin typeface="Verdana" charset="0"/>
                <a:cs typeface="Times New Roman" charset="0"/>
              </a:rPr>
              <a:t> Inhaltsstoffe von Spargel</a:t>
            </a:r>
          </a:p>
          <a:p>
            <a:pPr eaLnBrk="0" hangingPunct="0">
              <a:defRPr/>
            </a:pPr>
            <a:r>
              <a:rPr lang="de-DE" sz="1100" dirty="0">
                <a:latin typeface="+mj-lt"/>
                <a:ea typeface="Calibri" charset="0"/>
                <a:cs typeface="Times New Roman" charset="0"/>
              </a:rPr>
              <a:t>Es steckt viel drin</a:t>
            </a:r>
            <a:endParaRPr lang="de-DE" dirty="0">
              <a:latin typeface="+mj-lt"/>
              <a:cs typeface="+mn-cs"/>
            </a:endParaRPr>
          </a:p>
        </p:txBody>
      </p:sp>
      <p:sp>
        <p:nvSpPr>
          <p:cNvPr id="19462" name="Rectangle 3"/>
          <p:cNvSpPr>
            <a:spLocks noChangeArrowheads="1"/>
          </p:cNvSpPr>
          <p:nvPr/>
        </p:nvSpPr>
        <p:spPr bwMode="auto">
          <a:xfrm>
            <a:off x="827088" y="2255213"/>
            <a:ext cx="8137525"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eaLnBrk="0" hangingPunct="0"/>
            <a:r>
              <a:rPr lang="de-DE" sz="1000" dirty="0">
                <a:latin typeface="+mj-lt"/>
                <a:ea typeface="Calibri" charset="0"/>
                <a:cs typeface="Times New Roman" charset="0"/>
              </a:rPr>
              <a:t>Auch wenn der Spargel hauptsächlich wegen seines unvergleichlichen Aromas verspeist wird, hat das Stängelgemüse auch ernährungsphysiologisch einiges zu bieten. Spargel besteht zu etwa 95 Prozent aus Wasser und liefert nur ca. 13 Kilokalorien pro 100 Gramm. Da er gleichzeitig wenig Eiweiß, Kohlenhydrate und kein Fett enthält, eignet er sich hervorragend für die leichte Küche. </a:t>
            </a:r>
            <a:br>
              <a:rPr lang="de-DE" sz="1000" dirty="0">
                <a:latin typeface="+mj-lt"/>
                <a:ea typeface="Calibri" charset="0"/>
                <a:cs typeface="Times New Roman" charset="0"/>
              </a:rPr>
            </a:br>
            <a:br>
              <a:rPr lang="de-DE" sz="1000" dirty="0">
                <a:latin typeface="+mj-lt"/>
                <a:ea typeface="Calibri" charset="0"/>
                <a:cs typeface="Times New Roman" charset="0"/>
              </a:rPr>
            </a:br>
            <a:r>
              <a:rPr lang="de-DE" sz="1000" dirty="0">
                <a:latin typeface="+mj-lt"/>
                <a:ea typeface="Calibri" charset="0"/>
                <a:cs typeface="Times New Roman" charset="0"/>
              </a:rPr>
              <a:t>Eine Spargelportion ist aufgrund des hohen Anteils an unverdaulichen Fasern sehr ballaststoffreich. Ballaststoffe vermehren die Stuhlmenge und regen die Verdauungstätigkeit an. </a:t>
            </a:r>
            <a:br>
              <a:rPr lang="de-DE" sz="1000" dirty="0">
                <a:latin typeface="+mj-lt"/>
                <a:ea typeface="Calibri" charset="0"/>
                <a:cs typeface="Times New Roman" charset="0"/>
              </a:rPr>
            </a:br>
            <a:br>
              <a:rPr lang="de-DE" sz="1000" dirty="0">
                <a:latin typeface="+mj-lt"/>
                <a:ea typeface="Calibri" charset="0"/>
                <a:cs typeface="Times New Roman" charset="0"/>
              </a:rPr>
            </a:br>
            <a:r>
              <a:rPr lang="de-DE" sz="1000" dirty="0">
                <a:latin typeface="+mj-lt"/>
                <a:ea typeface="Calibri" charset="0"/>
                <a:cs typeface="Times New Roman" charset="0"/>
              </a:rPr>
              <a:t>Spargel ist auch für Diabetiker ein geeigneter Genuss. Eine 500 g-Portion des Königsgemüses schlägt mit nur einer Broteinheit (BE) kaum zu Buche. </a:t>
            </a:r>
            <a:br>
              <a:rPr lang="de-DE" sz="1000" dirty="0">
                <a:latin typeface="+mj-lt"/>
                <a:ea typeface="Calibri" charset="0"/>
                <a:cs typeface="Times New Roman" charset="0"/>
              </a:rPr>
            </a:br>
            <a:br>
              <a:rPr lang="de-DE" sz="1000" dirty="0">
                <a:latin typeface="+mj-lt"/>
                <a:ea typeface="Calibri" charset="0"/>
                <a:cs typeface="Times New Roman" charset="0"/>
              </a:rPr>
            </a:br>
            <a:r>
              <a:rPr lang="de-DE" sz="1000" dirty="0">
                <a:latin typeface="+mj-lt"/>
                <a:ea typeface="Calibri" charset="0"/>
                <a:cs typeface="Times New Roman" charset="0"/>
              </a:rPr>
              <a:t>Gleichzeitig erweist sich Spargel als regelrechte „Vitaminspritze</a:t>
            </a:r>
            <a:r>
              <a:rPr lang="ja-JP" altLang="de-DE" sz="1000" dirty="0">
                <a:latin typeface="+mj-lt"/>
                <a:ea typeface="Calibri" charset="0"/>
                <a:cs typeface="Times New Roman" charset="0"/>
              </a:rPr>
              <a:t>“</a:t>
            </a:r>
            <a:r>
              <a:rPr lang="de-DE" altLang="ja-JP" sz="1000" dirty="0">
                <a:latin typeface="+mj-lt"/>
                <a:ea typeface="Calibri" charset="0"/>
                <a:cs typeface="Times New Roman" charset="0"/>
              </a:rPr>
              <a:t>, besonders hervorzuheben ist der Gehalt an B-Vitaminen, B1, B2 und Folsäure, die für Nervenfunktion, Leistungsfähigkeit, Zell- und Blutbildung sowie für eine gesunde Haut unentbehrlich sind. Auch der Vitamin C-Gehalt von Spargel ist beachtlich. Vitamin C kurbelt das Immunsystem an und erleichtert die Aufnahme von Eisen aus der Nahrung und dessen Verwertung.</a:t>
            </a:r>
            <a:br>
              <a:rPr lang="de-DE" altLang="ja-JP" sz="1000" dirty="0">
                <a:latin typeface="+mj-lt"/>
                <a:ea typeface="Calibri" charset="0"/>
                <a:cs typeface="Times New Roman" charset="0"/>
              </a:rPr>
            </a:br>
            <a:br>
              <a:rPr lang="de-DE" altLang="ja-JP" sz="1000" dirty="0">
                <a:latin typeface="+mj-lt"/>
                <a:ea typeface="Calibri" charset="0"/>
                <a:cs typeface="Times New Roman" charset="0"/>
              </a:rPr>
            </a:br>
            <a:r>
              <a:rPr lang="de-DE" altLang="ja-JP" sz="1000" dirty="0">
                <a:latin typeface="+mj-lt"/>
                <a:ea typeface="Calibri" charset="0"/>
                <a:cs typeface="Times New Roman" charset="0"/>
              </a:rPr>
              <a:t>Spargel enthält nicht nur einiges an Vitaminen, sondern vor allem reichlich Kalium, aber wenig Natrium. Die Flüssigkeitsmenge und das günstige Kalium-Natrium-Verhältnis wirken stimulierend auf die Nierenfunktion, also harntreibend. Schließlich finden sich auch im Spargel sekundäre Pflanzenstoffe, die Saponine. Zusammen mit Asparagin und Kalium sind Saponine im Spargel an seiner ausschwemmenden Wirkung beteiligt. </a:t>
            </a:r>
            <a:br>
              <a:rPr lang="de-DE" altLang="ja-JP" sz="1000" dirty="0">
                <a:latin typeface="+mj-lt"/>
                <a:ea typeface="Calibri" charset="0"/>
                <a:cs typeface="Times New Roman" charset="0"/>
              </a:rPr>
            </a:br>
            <a:br>
              <a:rPr lang="de-DE" altLang="ja-JP" sz="1000" dirty="0">
                <a:latin typeface="+mj-lt"/>
                <a:ea typeface="Calibri" charset="0"/>
                <a:cs typeface="Times New Roman" charset="0"/>
              </a:rPr>
            </a:br>
            <a:r>
              <a:rPr lang="de-DE" altLang="ja-JP" sz="1000" dirty="0">
                <a:latin typeface="+mj-lt"/>
                <a:ea typeface="Calibri" charset="0"/>
                <a:cs typeface="Times New Roman" charset="0"/>
              </a:rPr>
              <a:t>Grünspargel schmeckt etwas herzhafter als sein weißer Verwandter. Er muss nicht geschält werden und zudem ist die Kochzeit deutlich kürzer. Grüner Spargel eignet sich für fast alle Gerichte, die für weißen Spargel gelten</a:t>
            </a:r>
            <a:endParaRPr lang="de-DE" sz="1600" dirty="0">
              <a:latin typeface="+mj-lt"/>
              <a:ea typeface="Calibri" charset="0"/>
              <a:cs typeface="Times New Roman" charset="0"/>
            </a:endParaRPr>
          </a:p>
        </p:txBody>
      </p:sp>
      <p:pic>
        <p:nvPicPr>
          <p:cNvPr id="2" name="Grafik 1">
            <a:extLst>
              <a:ext uri="{FF2B5EF4-FFF2-40B4-BE49-F238E27FC236}">
                <a16:creationId xmlns:a16="http://schemas.microsoft.com/office/drawing/2014/main" id="{D6A3B35E-0C12-84A2-B94E-A645BD9F98FA}"/>
              </a:ext>
            </a:extLst>
          </p:cNvPr>
          <p:cNvPicPr>
            <a:picLocks noChangeAspect="1"/>
          </p:cNvPicPr>
          <p:nvPr/>
        </p:nvPicPr>
        <p:blipFill>
          <a:blip r:embed="rId5"/>
          <a:stretch>
            <a:fillRect/>
          </a:stretch>
        </p:blipFill>
        <p:spPr>
          <a:xfrm>
            <a:off x="7524328" y="0"/>
            <a:ext cx="1512168" cy="1195388"/>
          </a:xfrm>
          <a:prstGeom prst="rect">
            <a:avLst/>
          </a:prstGeom>
        </p:spPr>
      </p:pic>
      <p:sp>
        <p:nvSpPr>
          <p:cNvPr id="3" name="Textfeld 2">
            <a:extLst>
              <a:ext uri="{FF2B5EF4-FFF2-40B4-BE49-F238E27FC236}">
                <a16:creationId xmlns:a16="http://schemas.microsoft.com/office/drawing/2014/main" id="{4348AD3F-BD60-69E3-CCC2-0F282D117306}"/>
              </a:ext>
            </a:extLst>
          </p:cNvPr>
          <p:cNvSpPr txBox="1"/>
          <p:nvPr/>
        </p:nvSpPr>
        <p:spPr>
          <a:xfrm>
            <a:off x="1619672" y="760564"/>
            <a:ext cx="1800200" cy="393547"/>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72793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2275" y="4464050"/>
            <a:ext cx="2381250"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9" name="Textfeld 18"/>
          <p:cNvSpPr txBox="1"/>
          <p:nvPr/>
        </p:nvSpPr>
        <p:spPr>
          <a:xfrm>
            <a:off x="5364163" y="1125538"/>
            <a:ext cx="2016125" cy="400050"/>
          </a:xfrm>
          <a:prstGeom prst="rect">
            <a:avLst/>
          </a:prstGeom>
          <a:noFill/>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de-DE" sz="2000" b="1" dirty="0">
                <a:effectLst>
                  <a:outerShdw blurRad="38100" dist="38100" dir="2700000" algn="tl">
                    <a:srgbClr val="DDDDDD"/>
                  </a:outerShdw>
                </a:effectLst>
                <a:latin typeface="Bradley Hand ITC" charset="0"/>
                <a:cs typeface="+mn-cs"/>
              </a:rPr>
              <a:t>Spargel 3</a:t>
            </a:r>
          </a:p>
        </p:txBody>
      </p:sp>
      <p:pic>
        <p:nvPicPr>
          <p:cNvPr id="20483" name="Picture 1052" descr="ko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96975"/>
            <a:ext cx="1081087"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Rectangle 18"/>
          <p:cNvSpPr>
            <a:spLocks noChangeArrowheads="1"/>
          </p:cNvSpPr>
          <p:nvPr/>
        </p:nvSpPr>
        <p:spPr bwMode="auto">
          <a:xfrm>
            <a:off x="900113" y="1989138"/>
            <a:ext cx="5807075" cy="127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de-DE" sz="1100" b="1" dirty="0">
                <a:solidFill>
                  <a:srgbClr val="000000"/>
                </a:solidFill>
                <a:ea typeface="Times New Roman" charset="0"/>
                <a:cs typeface="Arial" charset="0"/>
              </a:rPr>
              <a:t>Spargel waschen</a:t>
            </a:r>
            <a:br>
              <a:rPr lang="de-DE" sz="1100" b="1" dirty="0">
                <a:solidFill>
                  <a:srgbClr val="000000"/>
                </a:solidFill>
                <a:ea typeface="Times New Roman" charset="0"/>
                <a:cs typeface="Arial" charset="0"/>
              </a:rPr>
            </a:br>
            <a:r>
              <a:rPr lang="de-DE" sz="1100" dirty="0">
                <a:solidFill>
                  <a:srgbClr val="000000"/>
                </a:solidFill>
                <a:ea typeface="Times New Roman" charset="0"/>
                <a:cs typeface="Arial" charset="0"/>
              </a:rPr>
              <a:t>Damit Sandreste aus den Köpfen gespült werden, wird Spargel zunächst unter fließendem Wasser gewaschen. Spargel anschließend abtropfen lassen.</a:t>
            </a:r>
            <a:r>
              <a:rPr lang="de-DE" sz="1100" b="1" dirty="0">
                <a:solidFill>
                  <a:srgbClr val="000000"/>
                </a:solidFill>
                <a:ea typeface="Times New Roman" charset="0"/>
                <a:cs typeface="Arial" charset="0"/>
              </a:rPr>
              <a:t> Immer von oben nach unten </a:t>
            </a:r>
            <a:r>
              <a:rPr lang="de-DE" sz="1100" dirty="0">
                <a:solidFill>
                  <a:srgbClr val="000000"/>
                </a:solidFill>
                <a:ea typeface="Times New Roman" charset="0"/>
                <a:cs typeface="Arial" charset="0"/>
              </a:rPr>
              <a:t>Spargel wird immer von oben nach unten, vom Kopf zum Schnittende hin geschält. Dabei wird die Spargelspitze selbst natürlich ausgelassen. Beim Grünspargel braucht nur die untere Hälfte sparsam geschält zu werden.</a:t>
            </a:r>
            <a:endParaRPr lang="de-DE" sz="1100" dirty="0">
              <a:solidFill>
                <a:srgbClr val="000000"/>
              </a:solidFill>
              <a:latin typeface="Verdana" charset="0"/>
              <a:ea typeface="Times New Roman" charset="0"/>
              <a:cs typeface="Arial" charset="0"/>
            </a:endParaRPr>
          </a:p>
          <a:p>
            <a:pPr eaLnBrk="0" hangingPunct="0">
              <a:defRPr/>
            </a:pPr>
            <a:endParaRPr lang="de-DE" sz="1100" dirty="0">
              <a:ea typeface="Times New Roman" charset="0"/>
              <a:cs typeface="Arial" charset="0"/>
            </a:endParaRPr>
          </a:p>
        </p:txBody>
      </p:sp>
      <p:sp>
        <p:nvSpPr>
          <p:cNvPr id="9222" name="Rectangle 19"/>
          <p:cNvSpPr>
            <a:spLocks noChangeArrowheads="1"/>
          </p:cNvSpPr>
          <p:nvPr/>
        </p:nvSpPr>
        <p:spPr bwMode="auto">
          <a:xfrm>
            <a:off x="900113" y="3284538"/>
            <a:ext cx="5835650" cy="1108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de-DE" sz="1100" b="1" dirty="0">
                <a:solidFill>
                  <a:srgbClr val="000000"/>
                </a:solidFill>
                <a:ea typeface="Times New Roman" charset="0"/>
                <a:cs typeface="Arial" charset="0"/>
              </a:rPr>
              <a:t>Dünn, aber gleichmäßig</a:t>
            </a:r>
            <a:br>
              <a:rPr lang="de-DE" sz="1100" dirty="0">
                <a:solidFill>
                  <a:srgbClr val="000000"/>
                </a:solidFill>
                <a:ea typeface="Times New Roman" charset="0"/>
                <a:cs typeface="Arial" charset="0"/>
              </a:rPr>
            </a:br>
            <a:r>
              <a:rPr lang="de-DE" sz="1100" dirty="0">
                <a:solidFill>
                  <a:srgbClr val="000000"/>
                </a:solidFill>
                <a:ea typeface="Times New Roman" charset="0"/>
                <a:cs typeface="Arial" charset="0"/>
              </a:rPr>
              <a:t>Spargel darf gerne dünn, sollte aber unbedingt gleichmäßig geschält werden. Achten Sie darauf, dass keine Stelle vergessen wird. Vielfach wird nach unten hin etwas dicker geschält. Miniköche können mit ihrem „</a:t>
            </a:r>
            <a:r>
              <a:rPr lang="de-DE" sz="1100" dirty="0" err="1">
                <a:solidFill>
                  <a:srgbClr val="000000"/>
                </a:solidFill>
                <a:ea typeface="Times New Roman" charset="0"/>
                <a:cs typeface="Arial" charset="0"/>
              </a:rPr>
              <a:t>Solicut</a:t>
            </a:r>
            <a:r>
              <a:rPr lang="ja-JP" altLang="de-DE" sz="1100" dirty="0">
                <a:solidFill>
                  <a:srgbClr val="000000"/>
                </a:solidFill>
                <a:ea typeface="Times New Roman" charset="0"/>
                <a:cs typeface="Arial" charset="0"/>
              </a:rPr>
              <a:t>“</a:t>
            </a:r>
            <a:r>
              <a:rPr lang="de-DE" sz="1100" dirty="0" err="1">
                <a:solidFill>
                  <a:srgbClr val="000000"/>
                </a:solidFill>
                <a:ea typeface="Times New Roman" charset="0"/>
                <a:cs typeface="Arial" charset="0"/>
              </a:rPr>
              <a:t>Sparschäler</a:t>
            </a:r>
            <a:r>
              <a:rPr lang="de-DE" sz="1100" dirty="0">
                <a:solidFill>
                  <a:srgbClr val="000000"/>
                </a:solidFill>
                <a:ea typeface="Times New Roman" charset="0"/>
                <a:cs typeface="Arial" charset="0"/>
              </a:rPr>
              <a:t> leicht von oben nach Unten schälen. Dabei den Spargel auf den Unterarm legen und am Kopf festhalten. Zwischen den Fingerspitzen den Spargel immer weiter drehen, bis er komplett geschält ist.</a:t>
            </a:r>
            <a:endParaRPr lang="de-DE" sz="1100" dirty="0">
              <a:ea typeface="Times New Roman" charset="0"/>
              <a:cs typeface="Arial" charset="0"/>
            </a:endParaRPr>
          </a:p>
        </p:txBody>
      </p:sp>
      <p:sp>
        <p:nvSpPr>
          <p:cNvPr id="9223" name="Rectangle 20"/>
          <p:cNvSpPr>
            <a:spLocks noChangeArrowheads="1"/>
          </p:cNvSpPr>
          <p:nvPr/>
        </p:nvSpPr>
        <p:spPr bwMode="auto">
          <a:xfrm>
            <a:off x="900113" y="4352925"/>
            <a:ext cx="5935662"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de-DE" sz="1100" b="1" dirty="0">
                <a:solidFill>
                  <a:srgbClr val="000000"/>
                </a:solidFill>
                <a:ea typeface="Times New Roman" charset="0"/>
                <a:cs typeface="Arial" charset="0"/>
              </a:rPr>
              <a:t>Spargelenden abschneiden</a:t>
            </a:r>
            <a:br>
              <a:rPr lang="de-DE" sz="1100" b="1" dirty="0">
                <a:solidFill>
                  <a:srgbClr val="000000"/>
                </a:solidFill>
                <a:ea typeface="Times New Roman" charset="0"/>
                <a:cs typeface="Arial" charset="0"/>
              </a:rPr>
            </a:br>
            <a:r>
              <a:rPr lang="de-DE" sz="1100" dirty="0">
                <a:solidFill>
                  <a:srgbClr val="000000"/>
                </a:solidFill>
                <a:ea typeface="Times New Roman" charset="0"/>
                <a:cs typeface="Arial" charset="0"/>
              </a:rPr>
              <a:t>Erst nach dem schälen sollten die holzigen Enden abgeschnitten werden. So prüfen Sie gleichzeitig, wie gut Sie geschält haben. Bei sehr frischem Spargel braucht lediglich ein kleines Stück (1 bis 2 cm), bei etwas älterem Spargel dürfen es auch 4-5 cm sein, die abgeschnitten werden müssen.</a:t>
            </a:r>
          </a:p>
          <a:p>
            <a:pPr eaLnBrk="0" hangingPunct="0">
              <a:defRPr/>
            </a:pPr>
            <a:endParaRPr lang="de-DE" sz="1100" dirty="0">
              <a:solidFill>
                <a:srgbClr val="000000"/>
              </a:solidFill>
              <a:latin typeface="Verdana" charset="0"/>
              <a:ea typeface="Times New Roman" charset="0"/>
              <a:cs typeface="Arial" charset="0"/>
            </a:endParaRPr>
          </a:p>
          <a:p>
            <a:pPr eaLnBrk="0" hangingPunct="0">
              <a:defRPr/>
            </a:pPr>
            <a:r>
              <a:rPr lang="de-DE" sz="1100" b="1" dirty="0">
                <a:solidFill>
                  <a:srgbClr val="000000"/>
                </a:solidFill>
                <a:ea typeface="Times New Roman" charset="0"/>
                <a:cs typeface="Arial" charset="0"/>
              </a:rPr>
              <a:t>Spargel bündeln</a:t>
            </a:r>
            <a:br>
              <a:rPr lang="de-DE" sz="1100" dirty="0">
                <a:solidFill>
                  <a:srgbClr val="000000"/>
                </a:solidFill>
                <a:ea typeface="Times New Roman" charset="0"/>
                <a:cs typeface="Arial" charset="0"/>
              </a:rPr>
            </a:br>
            <a:r>
              <a:rPr lang="de-DE" sz="1100" dirty="0">
                <a:solidFill>
                  <a:srgbClr val="000000"/>
                </a:solidFill>
                <a:ea typeface="Times New Roman" charset="0"/>
                <a:cs typeface="Arial" charset="0"/>
              </a:rPr>
              <a:t>Um die Portionen anschließend gleichmäßig verteilen zu können, wird der Spargel vielfach schon vor dem Kochen portionsweise gebündelt (jeweils etwa 400g) und mit einem dicken Zwirnsfaden oder Küchengarn zusammengebunden.</a:t>
            </a:r>
            <a:endParaRPr lang="de-DE" sz="1100" dirty="0">
              <a:solidFill>
                <a:srgbClr val="000000"/>
              </a:solidFill>
              <a:latin typeface="Verdana" charset="0"/>
              <a:ea typeface="Times New Roman" charset="0"/>
              <a:cs typeface="Arial" charset="0"/>
            </a:endParaRPr>
          </a:p>
        </p:txBody>
      </p:sp>
      <p:sp>
        <p:nvSpPr>
          <p:cNvPr id="20487" name="Rechteck 9"/>
          <p:cNvSpPr>
            <a:spLocks noChangeArrowheads="1"/>
          </p:cNvSpPr>
          <p:nvPr/>
        </p:nvSpPr>
        <p:spPr bwMode="auto">
          <a:xfrm>
            <a:off x="857250" y="6297613"/>
            <a:ext cx="62293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5000"/>
              </a:lnSpc>
            </a:pPr>
            <a:r>
              <a:rPr lang="de-DE" sz="1000" dirty="0">
                <a:solidFill>
                  <a:srgbClr val="000000"/>
                </a:solidFill>
                <a:cs typeface="Times New Roman" charset="0"/>
              </a:rPr>
              <a:t>Spargel  eventuell mit einer Hollandaise oder Sc. </a:t>
            </a:r>
            <a:r>
              <a:rPr lang="de-DE" sz="1000" dirty="0" err="1">
                <a:solidFill>
                  <a:srgbClr val="000000"/>
                </a:solidFill>
                <a:cs typeface="Times New Roman" charset="0"/>
              </a:rPr>
              <a:t>Choron</a:t>
            </a:r>
            <a:r>
              <a:rPr lang="de-DE" sz="1000" dirty="0">
                <a:solidFill>
                  <a:srgbClr val="000000"/>
                </a:solidFill>
                <a:cs typeface="Times New Roman" charset="0"/>
              </a:rPr>
              <a:t> möglichst sofort servieren. </a:t>
            </a:r>
          </a:p>
          <a:p>
            <a:pPr>
              <a:lnSpc>
                <a:spcPct val="115000"/>
              </a:lnSpc>
            </a:pPr>
            <a:r>
              <a:rPr lang="de-DE" sz="1000" b="1" dirty="0">
                <a:solidFill>
                  <a:srgbClr val="000000"/>
                </a:solidFill>
                <a:cs typeface="Times New Roman" charset="0"/>
              </a:rPr>
              <a:t>Dazu passt:</a:t>
            </a:r>
            <a:r>
              <a:rPr lang="de-DE" sz="1000" dirty="0">
                <a:solidFill>
                  <a:srgbClr val="000000"/>
                </a:solidFill>
                <a:cs typeface="Times New Roman" charset="0"/>
              </a:rPr>
              <a:t> Schinken, Kartoffeln, Steaks, Lachsfilet, Rührei oder in Viertel geschnittene hartgekochte Eier.</a:t>
            </a:r>
          </a:p>
        </p:txBody>
      </p:sp>
      <p:pic>
        <p:nvPicPr>
          <p:cNvPr id="9227"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5013" y="2708275"/>
            <a:ext cx="2058987" cy="1652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9228" name="Picture 2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218363" y="1203325"/>
            <a:ext cx="1911350" cy="1433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 name="Grafik 1">
            <a:extLst>
              <a:ext uri="{FF2B5EF4-FFF2-40B4-BE49-F238E27FC236}">
                <a16:creationId xmlns:a16="http://schemas.microsoft.com/office/drawing/2014/main" id="{F4F337DE-5128-0CC0-A31D-C3988DB0636B}"/>
              </a:ext>
            </a:extLst>
          </p:cNvPr>
          <p:cNvPicPr>
            <a:picLocks noChangeAspect="1"/>
          </p:cNvPicPr>
          <p:nvPr/>
        </p:nvPicPr>
        <p:blipFill>
          <a:blip r:embed="rId6"/>
          <a:stretch>
            <a:fillRect/>
          </a:stretch>
        </p:blipFill>
        <p:spPr>
          <a:xfrm>
            <a:off x="7524328" y="0"/>
            <a:ext cx="1512168" cy="1195388"/>
          </a:xfrm>
          <a:prstGeom prst="rect">
            <a:avLst/>
          </a:prstGeom>
        </p:spPr>
      </p:pic>
      <p:sp>
        <p:nvSpPr>
          <p:cNvPr id="4" name="Textfeld 3">
            <a:extLst>
              <a:ext uri="{FF2B5EF4-FFF2-40B4-BE49-F238E27FC236}">
                <a16:creationId xmlns:a16="http://schemas.microsoft.com/office/drawing/2014/main" id="{1DC4D7FE-3929-4CAA-7494-59E1F20822AE}"/>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27611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971600" y="1772816"/>
          <a:ext cx="7704856" cy="3928355"/>
        </p:xfrm>
        <a:graphic>
          <a:graphicData uri="http://schemas.openxmlformats.org/drawingml/2006/table">
            <a:tbl>
              <a:tblPr/>
              <a:tblGrid>
                <a:gridCol w="7704856">
                  <a:extLst>
                    <a:ext uri="{9D8B030D-6E8A-4147-A177-3AD203B41FA5}">
                      <a16:colId xmlns:a16="http://schemas.microsoft.com/office/drawing/2014/main" val="20000"/>
                    </a:ext>
                  </a:extLst>
                </a:gridCol>
              </a:tblGrid>
              <a:tr h="68110">
                <a:tc>
                  <a:txBody>
                    <a:bodyPr/>
                    <a:lstStyle/>
                    <a:p>
                      <a:endParaRPr lang="de-DE" sz="500" dirty="0"/>
                    </a:p>
                  </a:txBody>
                  <a:tcPr marL="0" marR="0" marT="0" marB="0" anchor="ctr">
                    <a:lnL>
                      <a:noFill/>
                    </a:lnL>
                    <a:lnR>
                      <a:noFill/>
                    </a:lnR>
                    <a:lnT>
                      <a:noFill/>
                    </a:lnT>
                    <a:lnB>
                      <a:noFill/>
                    </a:lnB>
                  </a:tcPr>
                </a:tc>
                <a:extLst>
                  <a:ext uri="{0D108BD9-81ED-4DB2-BD59-A6C34878D82A}">
                    <a16:rowId xmlns:a16="http://schemas.microsoft.com/office/drawing/2014/main" val="10000"/>
                  </a:ext>
                </a:extLst>
              </a:tr>
              <a:tr h="136221">
                <a:tc>
                  <a:txBody>
                    <a:bodyPr/>
                    <a:lstStyle/>
                    <a:p>
                      <a:pPr algn="l"/>
                      <a:r>
                        <a:rPr lang="de-DE" sz="1000" b="1" dirty="0">
                          <a:solidFill>
                            <a:srgbClr val="333C05"/>
                          </a:solidFill>
                          <a:effectLst/>
                          <a:latin typeface="+mn-lt"/>
                        </a:rPr>
                        <a:t>1. Mit wenig Wasser kochen!</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544883">
                <a:tc>
                  <a:txBody>
                    <a:bodyPr/>
                    <a:lstStyle/>
                    <a:p>
                      <a:pPr algn="l"/>
                      <a:r>
                        <a:rPr lang="de-DE" sz="1000" dirty="0">
                          <a:solidFill>
                            <a:srgbClr val="000000"/>
                          </a:solidFill>
                          <a:effectLst/>
                          <a:latin typeface="+mn-lt"/>
                        </a:rPr>
                        <a:t>Spargel ist reich an Vitaminen (Vitamin C, Provitamin A, Vitamin B1 und B2) und Spurenelementen (Phosphor, Kalzium und Kalium). Damit viele dieser Bestandteile erhalten bleiben, sollte Spargel in wenig Wasser gekocht werden.</a:t>
                      </a:r>
                    </a:p>
                    <a:p>
                      <a:pPr algn="l"/>
                      <a:r>
                        <a:rPr lang="de-DE" sz="1000" b="1" dirty="0">
                          <a:solidFill>
                            <a:srgbClr val="000000"/>
                          </a:solidFill>
                          <a:effectLst/>
                          <a:latin typeface="+mn-lt"/>
                        </a:rPr>
                        <a:t>Tipp:</a:t>
                      </a:r>
                      <a:r>
                        <a:rPr lang="de-DE" sz="1000" dirty="0">
                          <a:solidFill>
                            <a:srgbClr val="000000"/>
                          </a:solidFill>
                          <a:effectLst/>
                          <a:latin typeface="+mn-lt"/>
                        </a:rPr>
                        <a:t> Nur so viel Wasser nehmen, dass die Spargelstangen gerade bedeckt sind. Profis kochen den Spargel gerne stehend im Spezialtopf. Hier garen die “Füße” im Wasser, die Köpfe hingegen im Dampf. </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36221">
                <a:tc>
                  <a:txBody>
                    <a:bodyPr/>
                    <a:lstStyle/>
                    <a:p>
                      <a:pPr algn="l"/>
                      <a:r>
                        <a:rPr lang="de-DE" sz="1000" b="1">
                          <a:solidFill>
                            <a:srgbClr val="333C05"/>
                          </a:solidFill>
                          <a:effectLst/>
                          <a:latin typeface="+mn-lt"/>
                        </a:rPr>
                        <a:t>2. Spargel in Salzwasser kochen</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693910">
                <a:tc>
                  <a:txBody>
                    <a:bodyPr/>
                    <a:lstStyle/>
                    <a:p>
                      <a:pPr algn="l"/>
                      <a:r>
                        <a:rPr lang="de-DE" sz="1000" dirty="0">
                          <a:solidFill>
                            <a:srgbClr val="000000"/>
                          </a:solidFill>
                          <a:effectLst/>
                          <a:latin typeface="+mn-lt"/>
                        </a:rPr>
                        <a:t>Da Salz die “auslaugende Wirkung” des Wassers einschränkt, sollte das Wasser leicht gesalzen sein, bevor das Gemüse hineingelegt wird. Empfohlen wird bei Spargel häufig ein gehäufter Teelöffel Salz pro Liter </a:t>
                      </a:r>
                      <a:r>
                        <a:rPr lang="de-DE" sz="1000" dirty="0" err="1">
                          <a:solidFill>
                            <a:srgbClr val="000000"/>
                          </a:solidFill>
                          <a:effectLst/>
                          <a:latin typeface="+mn-lt"/>
                        </a:rPr>
                        <a:t>Köchwasser</a:t>
                      </a:r>
                      <a:r>
                        <a:rPr lang="de-DE" sz="1000" dirty="0">
                          <a:solidFill>
                            <a:srgbClr val="000000"/>
                          </a:solidFill>
                          <a:effectLst/>
                          <a:latin typeface="+mn-lt"/>
                        </a:rPr>
                        <a:t>. Wenn Sie wert auf eine schonende Zubereitung legen und möglichst viele Vitamine im Spargel erhalten möchten, sollten Sie deutlich weniger Salz verwenden. Auch wenn Sie das Kochwasser anschließend für eine Suppe oder Brühe verarbeiten möchten, sollten Sie das Kochwasser nicht übersalzen. </a:t>
                      </a:r>
                    </a:p>
                    <a:p>
                      <a:pPr algn="l"/>
                      <a:r>
                        <a:rPr lang="de-DE" sz="1000" b="1" dirty="0">
                          <a:solidFill>
                            <a:srgbClr val="000000"/>
                          </a:solidFill>
                          <a:effectLst/>
                          <a:latin typeface="+mn-lt"/>
                        </a:rPr>
                        <a:t>Tipp:</a:t>
                      </a:r>
                      <a:r>
                        <a:rPr lang="de-DE" sz="1000" dirty="0">
                          <a:solidFill>
                            <a:srgbClr val="000000"/>
                          </a:solidFill>
                          <a:effectLst/>
                          <a:latin typeface="+mn-lt"/>
                        </a:rPr>
                        <a:t> Spargel immer in leicht gesalzenem Wasser kochen. Wir empfehlen maximal einen halben Teelöffel Salz pro Liter Kochwasser. </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136221">
                <a:tc>
                  <a:txBody>
                    <a:bodyPr/>
                    <a:lstStyle/>
                    <a:p>
                      <a:pPr algn="l"/>
                      <a:r>
                        <a:rPr lang="de-DE" sz="1000" b="1">
                          <a:solidFill>
                            <a:srgbClr val="333C05"/>
                          </a:solidFill>
                          <a:effectLst/>
                          <a:latin typeface="+mn-lt"/>
                        </a:rPr>
                        <a:t>3. Zucker mindert bitteren Geschmack</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289129">
                <a:tc>
                  <a:txBody>
                    <a:bodyPr/>
                    <a:lstStyle/>
                    <a:p>
                      <a:pPr algn="l"/>
                      <a:r>
                        <a:rPr lang="de-DE" sz="1000" dirty="0">
                          <a:solidFill>
                            <a:srgbClr val="000000"/>
                          </a:solidFill>
                          <a:effectLst/>
                          <a:latin typeface="+mn-lt"/>
                        </a:rPr>
                        <a:t>Wer eventuell vorhandene Bitterstoffe im Spargel neutralisieren möchte, kann dem Kochwasser eine Prise Zucker zugegeben.</a:t>
                      </a:r>
                    </a:p>
                    <a:p>
                      <a:pPr algn="l"/>
                      <a:r>
                        <a:rPr lang="de-DE" sz="1000" b="1" dirty="0">
                          <a:solidFill>
                            <a:srgbClr val="000000"/>
                          </a:solidFill>
                          <a:effectLst/>
                          <a:latin typeface="+mn-lt"/>
                        </a:rPr>
                        <a:t>Tipp:</a:t>
                      </a:r>
                      <a:r>
                        <a:rPr lang="de-DE" sz="1000" dirty="0">
                          <a:solidFill>
                            <a:srgbClr val="000000"/>
                          </a:solidFill>
                          <a:effectLst/>
                          <a:latin typeface="+mn-lt"/>
                        </a:rPr>
                        <a:t> Besonders Grünspargel enthält etwas mehr Bitterstoffe. Das </a:t>
                      </a:r>
                      <a:r>
                        <a:rPr lang="de-DE" sz="1000" dirty="0" err="1">
                          <a:solidFill>
                            <a:srgbClr val="000000"/>
                          </a:solidFill>
                          <a:effectLst/>
                          <a:latin typeface="+mn-lt"/>
                        </a:rPr>
                        <a:t>Köchwasser</a:t>
                      </a:r>
                      <a:r>
                        <a:rPr lang="de-DE" sz="1000" dirty="0">
                          <a:solidFill>
                            <a:srgbClr val="000000"/>
                          </a:solidFill>
                          <a:effectLst/>
                          <a:latin typeface="+mn-lt"/>
                        </a:rPr>
                        <a:t> sollte </a:t>
                      </a:r>
                      <a:r>
                        <a:rPr lang="de-DE" sz="1000" dirty="0" err="1">
                          <a:solidFill>
                            <a:srgbClr val="000000"/>
                          </a:solidFill>
                          <a:effectLst/>
                          <a:latin typeface="+mn-lt"/>
                        </a:rPr>
                        <a:t>besoders</a:t>
                      </a:r>
                      <a:r>
                        <a:rPr lang="de-DE" sz="1000" dirty="0">
                          <a:solidFill>
                            <a:srgbClr val="000000"/>
                          </a:solidFill>
                          <a:effectLst/>
                          <a:latin typeface="+mn-lt"/>
                        </a:rPr>
                        <a:t> hier leicht gezuckert werden. </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136221">
                <a:tc>
                  <a:txBody>
                    <a:bodyPr/>
                    <a:lstStyle/>
                    <a:p>
                      <a:pPr algn="l"/>
                      <a:r>
                        <a:rPr lang="de-DE" sz="1000" b="1" dirty="0">
                          <a:solidFill>
                            <a:srgbClr val="333C05"/>
                          </a:solidFill>
                          <a:effectLst/>
                          <a:latin typeface="+mn-lt"/>
                        </a:rPr>
                        <a:t>5. Butter ins Kochwasser geben</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272441">
                <a:tc>
                  <a:txBody>
                    <a:bodyPr/>
                    <a:lstStyle/>
                    <a:p>
                      <a:pPr algn="l"/>
                      <a:r>
                        <a:rPr lang="de-DE" sz="1000" dirty="0">
                          <a:solidFill>
                            <a:srgbClr val="000000"/>
                          </a:solidFill>
                          <a:effectLst/>
                          <a:latin typeface="+mn-lt"/>
                        </a:rPr>
                        <a:t>Gemüse sollte immer mit etwas Fett oder Öl gekocht werden. Kenner empfehlen, einen Teelöffel Butter mit ins Kochwasser des Spargels zu geben. </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136221">
                <a:tc>
                  <a:txBody>
                    <a:bodyPr/>
                    <a:lstStyle/>
                    <a:p>
                      <a:pPr algn="l"/>
                      <a:r>
                        <a:rPr lang="de-DE" sz="1000" b="1">
                          <a:solidFill>
                            <a:srgbClr val="333C05"/>
                          </a:solidFill>
                          <a:effectLst/>
                          <a:latin typeface="+mn-lt"/>
                        </a:rPr>
                        <a:t>4. Zitronensaft “bleicht” den Spargel</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346955">
                <a:tc>
                  <a:txBody>
                    <a:bodyPr/>
                    <a:lstStyle/>
                    <a:p>
                      <a:pPr algn="l"/>
                      <a:r>
                        <a:rPr lang="de-DE" sz="1000" dirty="0">
                          <a:solidFill>
                            <a:srgbClr val="000000"/>
                          </a:solidFill>
                          <a:effectLst/>
                          <a:latin typeface="+mn-lt"/>
                        </a:rPr>
                        <a:t>Zitronensäure oxidiert Chlorophyll. Daher werden die Spitzen etwas heller, wenn Sie einen Spritzer Zitronensaft in das Kochwasser geben. Allerdings ist dieser Effekt beim Grünspargel nicht erwünscht. Hier sollten Sie auf die Zugabe von Zitronensaft verzichten. </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136221">
                <a:tc>
                  <a:txBody>
                    <a:bodyPr/>
                    <a:lstStyle/>
                    <a:p>
                      <a:pPr algn="l"/>
                      <a:r>
                        <a:rPr lang="de-DE" sz="1000" b="1">
                          <a:solidFill>
                            <a:srgbClr val="333C05"/>
                          </a:solidFill>
                          <a:effectLst/>
                          <a:latin typeface="+mn-lt"/>
                        </a:rPr>
                        <a:t>3. Nicht zerkochen</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544883">
                <a:tc>
                  <a:txBody>
                    <a:bodyPr/>
                    <a:lstStyle/>
                    <a:p>
                      <a:pPr algn="l"/>
                      <a:r>
                        <a:rPr lang="de-DE" sz="1000" dirty="0">
                          <a:solidFill>
                            <a:srgbClr val="000000"/>
                          </a:solidFill>
                          <a:effectLst/>
                          <a:latin typeface="+mn-lt"/>
                        </a:rPr>
                        <a:t>Nicht nur die Vitamine leiden unter einer zu langen Kochzeit. Das Edelgemüse schmeckt dann schnell matschig. Zu </a:t>
                      </a:r>
                      <a:r>
                        <a:rPr lang="de-DE" sz="1000" dirty="0" err="1">
                          <a:solidFill>
                            <a:srgbClr val="000000"/>
                          </a:solidFill>
                          <a:effectLst/>
                          <a:latin typeface="+mn-lt"/>
                        </a:rPr>
                        <a:t>bißfest</a:t>
                      </a:r>
                      <a:r>
                        <a:rPr lang="de-DE" sz="1000" dirty="0">
                          <a:solidFill>
                            <a:srgbClr val="000000"/>
                          </a:solidFill>
                          <a:effectLst/>
                          <a:latin typeface="+mn-lt"/>
                        </a:rPr>
                        <a:t> oder “al </a:t>
                      </a:r>
                      <a:r>
                        <a:rPr lang="de-DE" sz="1000" dirty="0" err="1">
                          <a:solidFill>
                            <a:srgbClr val="000000"/>
                          </a:solidFill>
                          <a:effectLst/>
                          <a:latin typeface="+mn-lt"/>
                        </a:rPr>
                        <a:t>dente</a:t>
                      </a:r>
                      <a:r>
                        <a:rPr lang="de-DE" sz="1000" dirty="0">
                          <a:solidFill>
                            <a:srgbClr val="000000"/>
                          </a:solidFill>
                          <a:effectLst/>
                          <a:latin typeface="+mn-lt"/>
                        </a:rPr>
                        <a:t>” gekocht, leidet jedoch für viele Menschen der zarte Geschmack des Spargels. Es ist daher bei Spargel unmöglich, eine genaue Garzeit zu benennen.</a:t>
                      </a:r>
                    </a:p>
                    <a:p>
                      <a:pPr algn="l"/>
                      <a:r>
                        <a:rPr lang="de-DE" sz="1000" b="1" dirty="0">
                          <a:solidFill>
                            <a:srgbClr val="000000"/>
                          </a:solidFill>
                          <a:effectLst/>
                          <a:latin typeface="+mn-lt"/>
                        </a:rPr>
                        <a:t>Tipp:</a:t>
                      </a:r>
                      <a:r>
                        <a:rPr lang="de-DE" sz="1000" dirty="0">
                          <a:solidFill>
                            <a:srgbClr val="000000"/>
                          </a:solidFill>
                          <a:effectLst/>
                          <a:latin typeface="+mn-lt"/>
                        </a:rPr>
                        <a:t> Zwischendurch mit einer Gabel prüfen, ob der Spargel gar ist. </a:t>
                      </a:r>
                    </a:p>
                  </a:txBody>
                  <a:tcPr marL="0" marR="0" marT="0"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
        <p:nvSpPr>
          <p:cNvPr id="3" name="Rectangle 1"/>
          <p:cNvSpPr>
            <a:spLocks noChangeArrowheads="1"/>
          </p:cNvSpPr>
          <p:nvPr/>
        </p:nvSpPr>
        <p:spPr bwMode="auto">
          <a:xfrm>
            <a:off x="899592" y="1412776"/>
            <a:ext cx="4136261" cy="2798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3332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300" b="1" i="0" u="none" strike="noStrike" cap="none" normalizeH="0" baseline="0" dirty="0">
                <a:ln>
                  <a:noFill/>
                </a:ln>
                <a:solidFill>
                  <a:srgbClr val="006600"/>
                </a:solidFill>
                <a:effectLst/>
                <a:latin typeface="Arial" charset="0"/>
                <a:ea typeface="Verdana" charset="0"/>
              </a:rPr>
              <a:t>Tipps für die schonende Zubereitung von Spargel</a:t>
            </a:r>
            <a:endParaRPr kumimoji="0" lang="x-none" altLang="x-none" sz="1800" b="0" i="0" u="none" strike="noStrike" cap="none" normalizeH="0" baseline="0" dirty="0">
              <a:ln>
                <a:noFill/>
              </a:ln>
              <a:solidFill>
                <a:schemeClr val="tx1"/>
              </a:solidFill>
              <a:effectLst/>
              <a:latin typeface="Arial" charset="0"/>
            </a:endParaRPr>
          </a:p>
        </p:txBody>
      </p:sp>
      <p:pic>
        <p:nvPicPr>
          <p:cNvPr id="4" name="Grafik 3">
            <a:extLst>
              <a:ext uri="{FF2B5EF4-FFF2-40B4-BE49-F238E27FC236}">
                <a16:creationId xmlns:a16="http://schemas.microsoft.com/office/drawing/2014/main" id="{A484DF41-2524-12DB-4B70-161392496419}"/>
              </a:ext>
            </a:extLst>
          </p:cNvPr>
          <p:cNvPicPr>
            <a:picLocks noChangeAspect="1"/>
          </p:cNvPicPr>
          <p:nvPr/>
        </p:nvPicPr>
        <p:blipFill>
          <a:blip r:embed="rId2"/>
          <a:stretch>
            <a:fillRect/>
          </a:stretch>
        </p:blipFill>
        <p:spPr>
          <a:xfrm>
            <a:off x="7524328" y="0"/>
            <a:ext cx="1512168" cy="1195388"/>
          </a:xfrm>
          <a:prstGeom prst="rect">
            <a:avLst/>
          </a:prstGeom>
        </p:spPr>
      </p:pic>
      <p:sp>
        <p:nvSpPr>
          <p:cNvPr id="5" name="Textfeld 4">
            <a:extLst>
              <a:ext uri="{FF2B5EF4-FFF2-40B4-BE49-F238E27FC236}">
                <a16:creationId xmlns:a16="http://schemas.microsoft.com/office/drawing/2014/main" id="{72D8ADEA-5391-5782-E708-21E5EC8AF50E}"/>
              </a:ext>
            </a:extLst>
          </p:cNvPr>
          <p:cNvSpPr txBox="1"/>
          <p:nvPr/>
        </p:nvSpPr>
        <p:spPr>
          <a:xfrm>
            <a:off x="1619672" y="760564"/>
            <a:ext cx="1800200" cy="393547"/>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21019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5"/>
          <p:cNvSpPr>
            <a:spLocks noChangeArrowheads="1"/>
          </p:cNvSpPr>
          <p:nvPr/>
        </p:nvSpPr>
        <p:spPr bwMode="auto">
          <a:xfrm>
            <a:off x="928688" y="1428750"/>
            <a:ext cx="314325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ts val="1125"/>
              </a:lnSpc>
            </a:pPr>
            <a:r>
              <a:rPr lang="de-DE" sz="1200" b="1" dirty="0">
                <a:solidFill>
                  <a:srgbClr val="000000"/>
                </a:solidFill>
                <a:cs typeface="Times New Roman" charset="0"/>
              </a:rPr>
              <a:t>Für 4 Personen:</a:t>
            </a:r>
            <a:r>
              <a:rPr lang="de-DE" sz="1200" dirty="0">
                <a:solidFill>
                  <a:srgbClr val="000000"/>
                </a:solidFill>
                <a:cs typeface="Times New Roman" charset="0"/>
              </a:rPr>
              <a:t> 2 bis 2,5 Kg frischen Spargel, 2-3 Liter Wasser, 1 TL Salz, 1 Prise Zucker, 1 TL Butter oder Öl.</a:t>
            </a:r>
          </a:p>
        </p:txBody>
      </p:sp>
      <p:sp>
        <p:nvSpPr>
          <p:cNvPr id="21506" name="Rechteck 6"/>
          <p:cNvSpPr>
            <a:spLocks noChangeArrowheads="1"/>
          </p:cNvSpPr>
          <p:nvPr/>
        </p:nvSpPr>
        <p:spPr bwMode="auto">
          <a:xfrm>
            <a:off x="928688" y="2071688"/>
            <a:ext cx="2563812" cy="242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5000"/>
              </a:lnSpc>
            </a:pPr>
            <a:r>
              <a:rPr lang="de-DE" sz="1100" b="1" dirty="0">
                <a:solidFill>
                  <a:srgbClr val="000000"/>
                </a:solidFill>
                <a:cs typeface="Times New Roman" charset="0"/>
              </a:rPr>
              <a:t>1. Spargel kochen:</a:t>
            </a:r>
            <a:r>
              <a:rPr lang="de-DE" sz="1100" dirty="0">
                <a:solidFill>
                  <a:srgbClr val="000000"/>
                </a:solidFill>
                <a:cs typeface="Times New Roman" charset="0"/>
              </a:rPr>
              <a:t> </a:t>
            </a:r>
            <a:br>
              <a:rPr lang="de-DE" sz="1100" dirty="0">
                <a:solidFill>
                  <a:srgbClr val="000000"/>
                </a:solidFill>
                <a:cs typeface="Times New Roman" charset="0"/>
              </a:rPr>
            </a:br>
            <a:r>
              <a:rPr lang="de-DE" sz="1100" dirty="0">
                <a:solidFill>
                  <a:srgbClr val="000000"/>
                </a:solidFill>
                <a:cs typeface="Times New Roman" charset="0"/>
              </a:rPr>
              <a:t>Spargel waschen,  vom Kopf her schälen und ggf. bündeln. Spargel in das kochende Wasser geben, dem man Salz, Zucker , Zitronenecke und wenig Butter  zugegeben hat und - je nach Wunsch - ca. 10-15 Minuten kochen lassen. Anschließend den fertigen Spargel vorsichtig mit einem Schaumlöffel aus dem Wasser heben und auf einer vorgeheizten Servierplatte anrichten. </a:t>
            </a:r>
          </a:p>
        </p:txBody>
      </p:sp>
      <p:sp>
        <p:nvSpPr>
          <p:cNvPr id="21507" name="Rechteck 9"/>
          <p:cNvSpPr>
            <a:spLocks noChangeArrowheads="1"/>
          </p:cNvSpPr>
          <p:nvPr/>
        </p:nvSpPr>
        <p:spPr bwMode="auto">
          <a:xfrm>
            <a:off x="928688" y="4714875"/>
            <a:ext cx="2857500" cy="136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15000"/>
              </a:lnSpc>
            </a:pPr>
            <a:r>
              <a:rPr lang="de-DE" sz="1200" b="1" dirty="0">
                <a:solidFill>
                  <a:srgbClr val="000000"/>
                </a:solidFill>
                <a:cs typeface="Times New Roman" charset="0"/>
              </a:rPr>
              <a:t>2. Servieren</a:t>
            </a:r>
            <a:br>
              <a:rPr lang="de-DE" sz="1200" dirty="0">
                <a:solidFill>
                  <a:srgbClr val="000000"/>
                </a:solidFill>
                <a:cs typeface="Times New Roman" charset="0"/>
              </a:rPr>
            </a:br>
            <a:r>
              <a:rPr lang="de-DE" sz="1200" dirty="0">
                <a:solidFill>
                  <a:srgbClr val="000000"/>
                </a:solidFill>
                <a:cs typeface="Times New Roman" charset="0"/>
              </a:rPr>
              <a:t>Spargel  eventuell mit einer Hollandaise möglichst sofort servieren. </a:t>
            </a:r>
          </a:p>
          <a:p>
            <a:pPr>
              <a:lnSpc>
                <a:spcPct val="115000"/>
              </a:lnSpc>
            </a:pPr>
            <a:r>
              <a:rPr lang="de-DE" sz="1200" b="1" dirty="0">
                <a:solidFill>
                  <a:srgbClr val="000000"/>
                </a:solidFill>
                <a:cs typeface="Times New Roman" charset="0"/>
              </a:rPr>
              <a:t>Dazu passt:</a:t>
            </a:r>
            <a:r>
              <a:rPr lang="de-DE" sz="1200" dirty="0">
                <a:solidFill>
                  <a:srgbClr val="000000"/>
                </a:solidFill>
                <a:cs typeface="Times New Roman" charset="0"/>
              </a:rPr>
              <a:t> Schinken, Kartoffeln, Rührei oder in Viertel geschnittene hartgekochte Eier.</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214813"/>
            <a:ext cx="1714500"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4214813"/>
            <a:ext cx="1282700" cy="1928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1428750"/>
            <a:ext cx="1770063" cy="236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1428750"/>
            <a:ext cx="2444750" cy="264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4214813"/>
            <a:ext cx="23241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3" name="Picture 1052" descr="koch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133600"/>
            <a:ext cx="915988" cy="1151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Grafik 1">
            <a:extLst>
              <a:ext uri="{FF2B5EF4-FFF2-40B4-BE49-F238E27FC236}">
                <a16:creationId xmlns:a16="http://schemas.microsoft.com/office/drawing/2014/main" id="{8E969F83-E87B-6274-02D5-8263731C6C67}"/>
              </a:ext>
            </a:extLst>
          </p:cNvPr>
          <p:cNvPicPr>
            <a:picLocks noChangeAspect="1"/>
          </p:cNvPicPr>
          <p:nvPr/>
        </p:nvPicPr>
        <p:blipFill>
          <a:blip r:embed="rId8"/>
          <a:stretch>
            <a:fillRect/>
          </a:stretch>
        </p:blipFill>
        <p:spPr>
          <a:xfrm>
            <a:off x="7524328" y="0"/>
            <a:ext cx="1512168" cy="1195388"/>
          </a:xfrm>
          <a:prstGeom prst="rect">
            <a:avLst/>
          </a:prstGeom>
        </p:spPr>
      </p:pic>
      <p:sp>
        <p:nvSpPr>
          <p:cNvPr id="3" name="Textfeld 2">
            <a:extLst>
              <a:ext uri="{FF2B5EF4-FFF2-40B4-BE49-F238E27FC236}">
                <a16:creationId xmlns:a16="http://schemas.microsoft.com/office/drawing/2014/main" id="{F717DD1A-A5F5-B445-258D-511D7B84E1A8}"/>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07122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hteck 5"/>
          <p:cNvSpPr>
            <a:spLocks noChangeArrowheads="1"/>
          </p:cNvSpPr>
          <p:nvPr/>
        </p:nvSpPr>
        <p:spPr bwMode="auto">
          <a:xfrm>
            <a:off x="1143000" y="1571625"/>
            <a:ext cx="3571875" cy="1343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br>
              <a:rPr lang="de-DE" sz="800" dirty="0">
                <a:solidFill>
                  <a:srgbClr val="000000"/>
                </a:solidFill>
                <a:latin typeface="Verdana" charset="0"/>
                <a:cs typeface="Times New Roman" charset="0"/>
              </a:rPr>
            </a:br>
            <a:r>
              <a:rPr lang="de-DE" sz="1800" b="1" dirty="0" err="1">
                <a:solidFill>
                  <a:srgbClr val="000090"/>
                </a:solidFill>
                <a:cs typeface="Times New Roman" charset="0"/>
              </a:rPr>
              <a:t>Hollandaise</a:t>
            </a:r>
            <a:r>
              <a:rPr lang="de-DE" sz="1800" b="1" dirty="0">
                <a:solidFill>
                  <a:srgbClr val="000090"/>
                </a:solidFill>
                <a:cs typeface="Times New Roman" charset="0"/>
              </a:rPr>
              <a:t> klassisch:</a:t>
            </a:r>
            <a:r>
              <a:rPr lang="de-DE" sz="1800" dirty="0">
                <a:solidFill>
                  <a:srgbClr val="000090"/>
                </a:solidFill>
                <a:cs typeface="Times New Roman" charset="0"/>
              </a:rPr>
              <a:t> </a:t>
            </a:r>
          </a:p>
          <a:p>
            <a:endParaRPr lang="de-DE" sz="1000" dirty="0">
              <a:solidFill>
                <a:srgbClr val="000000"/>
              </a:solidFill>
              <a:cs typeface="Times New Roman" charset="0"/>
            </a:endParaRPr>
          </a:p>
          <a:p>
            <a:pPr>
              <a:lnSpc>
                <a:spcPct val="150000"/>
              </a:lnSpc>
            </a:pPr>
            <a:r>
              <a:rPr lang="de-DE" sz="1050" dirty="0">
                <a:solidFill>
                  <a:srgbClr val="000000"/>
                </a:solidFill>
                <a:cs typeface="Times New Roman" charset="0"/>
              </a:rPr>
              <a:t>200 </a:t>
            </a:r>
            <a:r>
              <a:rPr lang="de-DE" sz="1050" dirty="0" err="1">
                <a:solidFill>
                  <a:srgbClr val="000000"/>
                </a:solidFill>
                <a:cs typeface="Times New Roman" charset="0"/>
              </a:rPr>
              <a:t>g</a:t>
            </a:r>
            <a:r>
              <a:rPr lang="de-DE" sz="1050" dirty="0">
                <a:solidFill>
                  <a:srgbClr val="000000"/>
                </a:solidFill>
                <a:cs typeface="Times New Roman" charset="0"/>
              </a:rPr>
              <a:t> Butter, 2 Eigelb, 2 EL Wasser oder Spargelbrühe, 2 EL Weinessig, 2 EL Zitronensaft, 25 </a:t>
            </a:r>
            <a:r>
              <a:rPr lang="de-DE" sz="1050" dirty="0" err="1">
                <a:solidFill>
                  <a:srgbClr val="000000"/>
                </a:solidFill>
                <a:cs typeface="Times New Roman" charset="0"/>
              </a:rPr>
              <a:t>g</a:t>
            </a:r>
            <a:r>
              <a:rPr lang="de-DE" sz="1050" dirty="0">
                <a:solidFill>
                  <a:srgbClr val="000000"/>
                </a:solidFill>
                <a:cs typeface="Times New Roman" charset="0"/>
              </a:rPr>
              <a:t> feingehackte Schalotten, Salz, Pfefferkörner, Prise Muskat.</a:t>
            </a:r>
          </a:p>
        </p:txBody>
      </p:sp>
      <p:sp>
        <p:nvSpPr>
          <p:cNvPr id="22532" name="Rechteck 7"/>
          <p:cNvSpPr>
            <a:spLocks noChangeArrowheads="1"/>
          </p:cNvSpPr>
          <p:nvPr/>
        </p:nvSpPr>
        <p:spPr bwMode="auto">
          <a:xfrm>
            <a:off x="1143000" y="3143250"/>
            <a:ext cx="4643438"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1200" b="1" dirty="0">
                <a:solidFill>
                  <a:srgbClr val="000000"/>
                </a:solidFill>
                <a:cs typeface="Times New Roman" charset="0"/>
              </a:rPr>
              <a:t>Zubereitung der Sauce Hollandaise</a:t>
            </a:r>
          </a:p>
          <a:p>
            <a:br>
              <a:rPr lang="de-DE" sz="1200" b="1" dirty="0">
                <a:solidFill>
                  <a:srgbClr val="000000"/>
                </a:solidFill>
                <a:cs typeface="Times New Roman" charset="0"/>
              </a:rPr>
            </a:br>
            <a:r>
              <a:rPr lang="de-DE" sz="1200" dirty="0">
                <a:solidFill>
                  <a:srgbClr val="000000"/>
                </a:solidFill>
                <a:cs typeface="Times New Roman" charset="0"/>
              </a:rPr>
              <a:t>Essig, Wasser, feingehackte Schalotten und die zerdrückten Pfefferkörner in einen kleinen Topf geben und auf dem Herd einkochen lassen, bis die Menge auf ein Drittel zurückgegangen ist (=Reduktion). Reduktion einige Minuten abkühlen lassen. </a:t>
            </a:r>
          </a:p>
          <a:p>
            <a:endParaRPr lang="de-DE" sz="1200" dirty="0">
              <a:solidFill>
                <a:srgbClr val="000000"/>
              </a:solidFill>
              <a:cs typeface="Times New Roman" charset="0"/>
            </a:endParaRPr>
          </a:p>
          <a:p>
            <a:r>
              <a:rPr lang="de-DE" sz="1200" dirty="0">
                <a:solidFill>
                  <a:srgbClr val="000000"/>
                </a:solidFill>
                <a:cs typeface="Times New Roman" charset="0"/>
              </a:rPr>
              <a:t>Eigelbe und Reduktion anschließend in einem </a:t>
            </a:r>
            <a:r>
              <a:rPr lang="de-DE" sz="1200" dirty="0" err="1">
                <a:solidFill>
                  <a:srgbClr val="000000"/>
                </a:solidFill>
                <a:cs typeface="Times New Roman" charset="0"/>
              </a:rPr>
              <a:t>hochwandigen</a:t>
            </a:r>
            <a:r>
              <a:rPr lang="de-DE" sz="1200" dirty="0">
                <a:solidFill>
                  <a:srgbClr val="000000"/>
                </a:solidFill>
                <a:cs typeface="Times New Roman" charset="0"/>
              </a:rPr>
              <a:t> Gefäß im Wasserbad bei mäßiger Hitze cremig aufschlagen. Während des Aufschlagens darf sie nicht heißer als 65 Grad werden. Die handwarme (nicht geklärte) Butter vorsichtig tropfenweise und unter tüchtigem Rühren unter die Sauce mischen. </a:t>
            </a:r>
            <a:br>
              <a:rPr lang="de-DE" sz="1200" dirty="0">
                <a:solidFill>
                  <a:srgbClr val="000000"/>
                </a:solidFill>
                <a:cs typeface="Times New Roman" charset="0"/>
              </a:rPr>
            </a:br>
            <a:r>
              <a:rPr lang="de-DE" sz="1200" dirty="0">
                <a:solidFill>
                  <a:srgbClr val="000000"/>
                </a:solidFill>
                <a:cs typeface="Times New Roman" charset="0"/>
              </a:rPr>
              <a:t>Sauce mit Salz, Pfeffer und Muskat abschmecken. Den Zitronensaft erst kurz vor dem Servieren zugeben.</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1285875"/>
            <a:ext cx="1928812" cy="1449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2786063"/>
            <a:ext cx="1928812" cy="144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850" y="4329113"/>
            <a:ext cx="19399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6" name="Picture 1052" descr="koch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1989138"/>
            <a:ext cx="1081088" cy="105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Grafik 1">
            <a:extLst>
              <a:ext uri="{FF2B5EF4-FFF2-40B4-BE49-F238E27FC236}">
                <a16:creationId xmlns:a16="http://schemas.microsoft.com/office/drawing/2014/main" id="{7DB51BA2-BDEB-8323-3C66-65BEA2DD31D9}"/>
              </a:ext>
            </a:extLst>
          </p:cNvPr>
          <p:cNvPicPr>
            <a:picLocks noChangeAspect="1"/>
          </p:cNvPicPr>
          <p:nvPr/>
        </p:nvPicPr>
        <p:blipFill>
          <a:blip r:embed="rId6"/>
          <a:stretch>
            <a:fillRect/>
          </a:stretch>
        </p:blipFill>
        <p:spPr>
          <a:xfrm>
            <a:off x="7524328" y="0"/>
            <a:ext cx="1512168" cy="1195388"/>
          </a:xfrm>
          <a:prstGeom prst="rect">
            <a:avLst/>
          </a:prstGeom>
        </p:spPr>
      </p:pic>
      <p:sp>
        <p:nvSpPr>
          <p:cNvPr id="3" name="Textfeld 2">
            <a:extLst>
              <a:ext uri="{FF2B5EF4-FFF2-40B4-BE49-F238E27FC236}">
                <a16:creationId xmlns:a16="http://schemas.microsoft.com/office/drawing/2014/main" id="{B7DAC85F-E007-CC55-6A97-7115882B1B6B}"/>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70325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p:cNvPicPr>
            <a:picLocks noChangeAspect="1"/>
          </p:cNvPicPr>
          <p:nvPr/>
        </p:nvPicPr>
        <p:blipFill>
          <a:blip r:embed="rId2"/>
          <a:stretch>
            <a:fillRect/>
          </a:stretch>
        </p:blipFill>
        <p:spPr>
          <a:xfrm>
            <a:off x="7092280" y="2348880"/>
            <a:ext cx="1794661" cy="1080120"/>
          </a:xfrm>
          <a:prstGeom prst="rect">
            <a:avLst/>
          </a:prstGeom>
        </p:spPr>
      </p:pic>
      <p:pic>
        <p:nvPicPr>
          <p:cNvPr id="5" name="Bild 4"/>
          <p:cNvPicPr>
            <a:picLocks noChangeAspect="1"/>
          </p:cNvPicPr>
          <p:nvPr/>
        </p:nvPicPr>
        <p:blipFill rotWithShape="1">
          <a:blip r:embed="rId3"/>
          <a:srcRect t="21653" b="19365"/>
          <a:stretch/>
        </p:blipFill>
        <p:spPr>
          <a:xfrm>
            <a:off x="1115616" y="4581128"/>
            <a:ext cx="5688632" cy="1489743"/>
          </a:xfrm>
          <a:prstGeom prst="rect">
            <a:avLst/>
          </a:prstGeom>
        </p:spPr>
      </p:pic>
      <p:pic>
        <p:nvPicPr>
          <p:cNvPr id="6" name="Bild 5"/>
          <p:cNvPicPr>
            <a:picLocks noChangeAspect="1"/>
          </p:cNvPicPr>
          <p:nvPr/>
        </p:nvPicPr>
        <p:blipFill>
          <a:blip r:embed="rId4"/>
          <a:stretch>
            <a:fillRect/>
          </a:stretch>
        </p:blipFill>
        <p:spPr>
          <a:xfrm>
            <a:off x="6950903" y="4725144"/>
            <a:ext cx="2184400" cy="1320800"/>
          </a:xfrm>
          <a:prstGeom prst="rect">
            <a:avLst/>
          </a:prstGeom>
        </p:spPr>
      </p:pic>
      <p:pic>
        <p:nvPicPr>
          <p:cNvPr id="8" name="Bild 7"/>
          <p:cNvPicPr>
            <a:picLocks noChangeAspect="1"/>
          </p:cNvPicPr>
          <p:nvPr/>
        </p:nvPicPr>
        <p:blipFill rotWithShape="1">
          <a:blip r:embed="rId5"/>
          <a:srcRect l="29500" t="27300" r="27347" b="18805"/>
          <a:stretch/>
        </p:blipFill>
        <p:spPr>
          <a:xfrm>
            <a:off x="7308304" y="3429000"/>
            <a:ext cx="1604075" cy="1259246"/>
          </a:xfrm>
          <a:prstGeom prst="rect">
            <a:avLst/>
          </a:prstGeom>
        </p:spPr>
      </p:pic>
      <p:sp>
        <p:nvSpPr>
          <p:cNvPr id="9" name="Rechteck 8"/>
          <p:cNvSpPr/>
          <p:nvPr/>
        </p:nvSpPr>
        <p:spPr>
          <a:xfrm>
            <a:off x="827584" y="1916832"/>
            <a:ext cx="6154166" cy="2631489"/>
          </a:xfrm>
          <a:prstGeom prst="rect">
            <a:avLst/>
          </a:prstGeom>
        </p:spPr>
        <p:txBody>
          <a:bodyPr wrap="square">
            <a:spAutoFit/>
          </a:bodyPr>
          <a:lstStyle/>
          <a:p>
            <a:r>
              <a:rPr lang="de-DE" sz="1100" b="1" dirty="0">
                <a:solidFill>
                  <a:srgbClr val="1C1C1C"/>
                </a:solidFill>
                <a:latin typeface="Helvetica"/>
              </a:rPr>
              <a:t>Tournieren</a:t>
            </a:r>
            <a:r>
              <a:rPr lang="de-DE" sz="1100" dirty="0">
                <a:solidFill>
                  <a:srgbClr val="1C1C1C"/>
                </a:solidFill>
                <a:latin typeface="Helvetica"/>
              </a:rPr>
              <a:t> ist ein Verfahren, mit dem beim Kochen das Zurechtschneiden von Obst, Gemüse, Kartoffeln und Eiern bezeichnet wird. Das Wort hat seinen Ursprung im französischen </a:t>
            </a:r>
            <a:r>
              <a:rPr lang="de-DE" sz="1100" b="1" i="1" dirty="0" err="1">
                <a:solidFill>
                  <a:srgbClr val="1C1C1C"/>
                </a:solidFill>
                <a:latin typeface="Helvetica"/>
              </a:rPr>
              <a:t>tourner</a:t>
            </a:r>
            <a:r>
              <a:rPr lang="de-DE" sz="1100" dirty="0">
                <a:solidFill>
                  <a:srgbClr val="1C1C1C"/>
                </a:solidFill>
                <a:latin typeface="Helvetica"/>
              </a:rPr>
              <a:t>, das heißt drehen oder sinngemäß auch </a:t>
            </a:r>
            <a:r>
              <a:rPr lang="de-DE" sz="1100" b="1" i="1" dirty="0">
                <a:solidFill>
                  <a:srgbClr val="1C1C1C"/>
                </a:solidFill>
                <a:latin typeface="Helvetica"/>
              </a:rPr>
              <a:t>umrunden.</a:t>
            </a:r>
            <a:r>
              <a:rPr lang="de-DE" sz="1100" dirty="0">
                <a:solidFill>
                  <a:srgbClr val="1C1C1C"/>
                </a:solidFill>
                <a:latin typeface="Helvetica"/>
              </a:rPr>
              <a:t> Zum Schneiden benutzt man besonders geformte Tournier- bzw. Schälmesser oder Ausstecher.</a:t>
            </a:r>
          </a:p>
          <a:p>
            <a:endParaRPr lang="de-DE" sz="1100" dirty="0">
              <a:solidFill>
                <a:srgbClr val="1C1C1C"/>
              </a:solidFill>
              <a:latin typeface="+mn-lt"/>
              <a:hlinkClick r:id="rId6"/>
            </a:endParaRPr>
          </a:p>
          <a:p>
            <a:r>
              <a:rPr lang="de-DE" sz="1100" dirty="0">
                <a:solidFill>
                  <a:srgbClr val="1C1C1C"/>
                </a:solidFill>
                <a:latin typeface="Helvetica"/>
              </a:rPr>
              <a:t>Durch Tournieren werden Produkte aus Gemüse oder Obst für die Garnierung und Dekoration von Gerichten aller Art und teils auch Getränke wie Cocktails hergestellt. Vor allem in der gehobenen Gastronomie werden durch tournieren oft auch „gleichmäßig große“ und „gleich aussehende“ Einzelstücke bei Kartoffeln und einigen Gemüsearten hergestellt, was sowohl dem gleichmäßigen Garwerden beim Kochen à la </a:t>
            </a:r>
            <a:r>
              <a:rPr lang="de-DE" sz="1100" dirty="0" err="1">
                <a:solidFill>
                  <a:srgbClr val="1C1C1C"/>
                </a:solidFill>
                <a:latin typeface="Helvetica"/>
              </a:rPr>
              <a:t>minute</a:t>
            </a:r>
            <a:r>
              <a:rPr lang="de-DE" sz="1100" dirty="0">
                <a:solidFill>
                  <a:srgbClr val="1C1C1C"/>
                </a:solidFill>
                <a:latin typeface="Helvetica"/>
              </a:rPr>
              <a:t> als auch der Optik des fertigen Gerichtes dient. </a:t>
            </a:r>
          </a:p>
          <a:p>
            <a:endParaRPr lang="de-DE" sz="1100" dirty="0">
              <a:solidFill>
                <a:srgbClr val="1C1C1C"/>
              </a:solidFill>
              <a:latin typeface="Helvetica"/>
            </a:endParaRPr>
          </a:p>
          <a:p>
            <a:r>
              <a:rPr lang="de-DE" sz="1100" dirty="0">
                <a:solidFill>
                  <a:srgbClr val="1C1C1C"/>
                </a:solidFill>
                <a:latin typeface="Helvetica"/>
              </a:rPr>
              <a:t>In der asiatischen Küche werden häufig die Speisen des Hauptganges mit kunstvoll geschnitzten Gemüse- und Obststücken garniert. Dazu eignen sich besonders feste Gemüsesorten, wie z. B. Karotten oder </a:t>
            </a:r>
            <a:r>
              <a:rPr lang="de-DE" sz="1100" dirty="0" err="1">
                <a:solidFill>
                  <a:srgbClr val="1C1C1C"/>
                </a:solidFill>
                <a:latin typeface="Helvetica"/>
              </a:rPr>
              <a:t>Daikon</a:t>
            </a:r>
            <a:r>
              <a:rPr lang="de-DE" sz="1100" dirty="0">
                <a:solidFill>
                  <a:srgbClr val="1C1C1C"/>
                </a:solidFill>
                <a:latin typeface="Helvetica"/>
              </a:rPr>
              <a:t> (weißer Rettich). </a:t>
            </a:r>
          </a:p>
        </p:txBody>
      </p:sp>
      <p:sp>
        <p:nvSpPr>
          <p:cNvPr id="10" name="Rechteck 9"/>
          <p:cNvSpPr/>
          <p:nvPr/>
        </p:nvSpPr>
        <p:spPr>
          <a:xfrm>
            <a:off x="827584" y="1484784"/>
            <a:ext cx="1373205" cy="369332"/>
          </a:xfrm>
          <a:prstGeom prst="rect">
            <a:avLst/>
          </a:prstGeom>
        </p:spPr>
        <p:txBody>
          <a:bodyPr wrap="none">
            <a:spAutoFit/>
          </a:bodyPr>
          <a:lstStyle/>
          <a:p>
            <a:r>
              <a:rPr lang="de-DE" sz="1800" b="1" dirty="0">
                <a:solidFill>
                  <a:srgbClr val="1C1C1C"/>
                </a:solidFill>
                <a:latin typeface="Helvetica"/>
              </a:rPr>
              <a:t>Tournieren</a:t>
            </a:r>
            <a:endParaRPr lang="de-DE" sz="4000" dirty="0"/>
          </a:p>
        </p:txBody>
      </p:sp>
      <p:sp>
        <p:nvSpPr>
          <p:cNvPr id="12" name="Textfeld 11"/>
          <p:cNvSpPr txBox="1"/>
          <p:nvPr/>
        </p:nvSpPr>
        <p:spPr>
          <a:xfrm>
            <a:off x="7380312" y="1628800"/>
            <a:ext cx="1249060" cy="276999"/>
          </a:xfrm>
          <a:prstGeom prst="rect">
            <a:avLst/>
          </a:prstGeom>
          <a:noFill/>
        </p:spPr>
        <p:txBody>
          <a:bodyPr wrap="none" rtlCol="0">
            <a:spAutoFit/>
          </a:bodyPr>
          <a:lstStyle/>
          <a:p>
            <a:r>
              <a:rPr lang="de-DE" sz="1200" dirty="0" err="1"/>
              <a:t>Tourniermesser</a:t>
            </a:r>
            <a:endParaRPr lang="de-DE" sz="1200" dirty="0"/>
          </a:p>
        </p:txBody>
      </p:sp>
      <p:pic>
        <p:nvPicPr>
          <p:cNvPr id="13" name="Bild 12"/>
          <p:cNvPicPr>
            <a:picLocks noChangeAspect="1"/>
          </p:cNvPicPr>
          <p:nvPr/>
        </p:nvPicPr>
        <p:blipFill rotWithShape="1">
          <a:blip r:embed="rId7"/>
          <a:srcRect l="1695" t="39750" r="-1695" b="37424"/>
          <a:stretch/>
        </p:blipFill>
        <p:spPr>
          <a:xfrm>
            <a:off x="6857739" y="1268760"/>
            <a:ext cx="2271340" cy="432048"/>
          </a:xfrm>
          <a:prstGeom prst="rect">
            <a:avLst/>
          </a:prstGeom>
        </p:spPr>
      </p:pic>
      <p:pic>
        <p:nvPicPr>
          <p:cNvPr id="2" name="Grafik 1">
            <a:extLst>
              <a:ext uri="{FF2B5EF4-FFF2-40B4-BE49-F238E27FC236}">
                <a16:creationId xmlns:a16="http://schemas.microsoft.com/office/drawing/2014/main" id="{F2474A70-BC06-4D65-1B18-C63D4FD8A4CD}"/>
              </a:ext>
            </a:extLst>
          </p:cNvPr>
          <p:cNvPicPr>
            <a:picLocks noChangeAspect="1"/>
          </p:cNvPicPr>
          <p:nvPr/>
        </p:nvPicPr>
        <p:blipFill>
          <a:blip r:embed="rId8"/>
          <a:stretch>
            <a:fillRect/>
          </a:stretch>
        </p:blipFill>
        <p:spPr>
          <a:xfrm>
            <a:off x="7524328" y="0"/>
            <a:ext cx="1512168" cy="1195388"/>
          </a:xfrm>
          <a:prstGeom prst="rect">
            <a:avLst/>
          </a:prstGeom>
        </p:spPr>
      </p:pic>
      <p:sp>
        <p:nvSpPr>
          <p:cNvPr id="4" name="Textfeld 3">
            <a:extLst>
              <a:ext uri="{FF2B5EF4-FFF2-40B4-BE49-F238E27FC236}">
                <a16:creationId xmlns:a16="http://schemas.microsoft.com/office/drawing/2014/main" id="{0B4A2B3F-45AB-D08E-CA17-A3DBEF524A58}"/>
              </a:ext>
            </a:extLst>
          </p:cNvPr>
          <p:cNvSpPr txBox="1"/>
          <p:nvPr/>
        </p:nvSpPr>
        <p:spPr>
          <a:xfrm>
            <a:off x="1619672" y="836712"/>
            <a:ext cx="1656184" cy="286486"/>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577866449"/>
      </p:ext>
    </p:extLst>
  </p:cSld>
  <p:clrMapOvr>
    <a:masterClrMapping/>
  </p:clrMapOvr>
</p:sld>
</file>

<file path=ppt/theme/theme1.xml><?xml version="1.0" encoding="utf-8"?>
<a:theme xmlns:a="http://schemas.openxmlformats.org/drawingml/2006/main" name="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2882</Words>
  <Application>Microsoft Office PowerPoint</Application>
  <PresentationFormat>Bildschirmpräsentation (4:3)</PresentationFormat>
  <Paragraphs>98</Paragraphs>
  <Slides>11</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11</vt:i4>
      </vt:variant>
    </vt:vector>
  </HeadingPairs>
  <TitlesOfParts>
    <vt:vector size="20" baseType="lpstr">
      <vt:lpstr>Arial</vt:lpstr>
      <vt:lpstr>Arial Rounded MT Bold</vt:lpstr>
      <vt:lpstr>Bradley Hand ITC</vt:lpstr>
      <vt:lpstr>Calibri</vt:lpstr>
      <vt:lpstr>Helvetica</vt:lpstr>
      <vt:lpstr>Times New Roman</vt:lpstr>
      <vt:lpstr>Verdana</vt:lpstr>
      <vt:lpstr>4_Standarddesign</vt:lpstr>
      <vt:lpstr>5_Standarddesign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consulting-jm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Jürgen Mädger</dc:creator>
  <cp:keywords/>
  <dc:description/>
  <cp:lastModifiedBy>Dennis Godzierz</cp:lastModifiedBy>
  <cp:revision>208</cp:revision>
  <cp:lastPrinted>2012-08-18T23:11:30Z</cp:lastPrinted>
  <dcterms:created xsi:type="dcterms:W3CDTF">2004-12-22T01:15:52Z</dcterms:created>
  <dcterms:modified xsi:type="dcterms:W3CDTF">2026-04-30T10:20:49Z</dcterms:modified>
  <cp:category/>
</cp:coreProperties>
</file>